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1" r:id="rId1"/>
  </p:sldMasterIdLst>
  <p:notesMasterIdLst>
    <p:notesMasterId r:id="rId64"/>
  </p:notesMasterIdLst>
  <p:sldIdLst>
    <p:sldId id="293" r:id="rId2"/>
    <p:sldId id="299" r:id="rId3"/>
    <p:sldId id="309" r:id="rId4"/>
    <p:sldId id="340" r:id="rId5"/>
    <p:sldId id="341" r:id="rId6"/>
    <p:sldId id="277" r:id="rId7"/>
    <p:sldId id="280" r:id="rId8"/>
    <p:sldId id="296" r:id="rId9"/>
    <p:sldId id="310" r:id="rId10"/>
    <p:sldId id="311" r:id="rId11"/>
    <p:sldId id="314" r:id="rId12"/>
    <p:sldId id="313" r:id="rId13"/>
    <p:sldId id="294" r:id="rId14"/>
    <p:sldId id="315" r:id="rId15"/>
    <p:sldId id="316" r:id="rId16"/>
    <p:sldId id="317" r:id="rId17"/>
    <p:sldId id="318" r:id="rId18"/>
    <p:sldId id="307" r:id="rId19"/>
    <p:sldId id="343" r:id="rId20"/>
    <p:sldId id="295" r:id="rId21"/>
    <p:sldId id="320" r:id="rId22"/>
    <p:sldId id="300" r:id="rId23"/>
    <p:sldId id="339" r:id="rId24"/>
    <p:sldId id="342" r:id="rId25"/>
    <p:sldId id="290" r:id="rId26"/>
    <p:sldId id="291" r:id="rId27"/>
    <p:sldId id="304" r:id="rId28"/>
    <p:sldId id="292" r:id="rId29"/>
    <p:sldId id="349" r:id="rId30"/>
    <p:sldId id="324" r:id="rId31"/>
    <p:sldId id="326" r:id="rId32"/>
    <p:sldId id="327" r:id="rId33"/>
    <p:sldId id="350" r:id="rId34"/>
    <p:sldId id="328" r:id="rId35"/>
    <p:sldId id="329" r:id="rId36"/>
    <p:sldId id="351" r:id="rId37"/>
    <p:sldId id="344" r:id="rId38"/>
    <p:sldId id="352" r:id="rId39"/>
    <p:sldId id="353" r:id="rId40"/>
    <p:sldId id="345" r:id="rId41"/>
    <p:sldId id="354" r:id="rId42"/>
    <p:sldId id="330" r:id="rId43"/>
    <p:sldId id="346" r:id="rId44"/>
    <p:sldId id="355" r:id="rId45"/>
    <p:sldId id="331" r:id="rId46"/>
    <p:sldId id="332" r:id="rId47"/>
    <p:sldId id="347" r:id="rId48"/>
    <p:sldId id="356" r:id="rId49"/>
    <p:sldId id="333" r:id="rId50"/>
    <p:sldId id="357" r:id="rId51"/>
    <p:sldId id="334" r:id="rId52"/>
    <p:sldId id="335" r:id="rId53"/>
    <p:sldId id="358" r:id="rId54"/>
    <p:sldId id="336" r:id="rId55"/>
    <p:sldId id="348" r:id="rId56"/>
    <p:sldId id="359" r:id="rId57"/>
    <p:sldId id="337" r:id="rId58"/>
    <p:sldId id="338" r:id="rId59"/>
    <p:sldId id="301" r:id="rId60"/>
    <p:sldId id="321" r:id="rId61"/>
    <p:sldId id="323" r:id="rId62"/>
    <p:sldId id="308" r:id="rId63"/>
  </p:sldIdLst>
  <p:sldSz cx="9144000" cy="6858000" type="screen4x3"/>
  <p:notesSz cx="6669088" cy="97742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66FF"/>
    <a:srgbClr val="FF00FF"/>
    <a:srgbClr val="D71760"/>
    <a:srgbClr val="CCCCFF"/>
    <a:srgbClr val="9966FF"/>
    <a:srgbClr val="B2348E"/>
    <a:srgbClr val="CA1448"/>
    <a:srgbClr val="A40C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9" autoAdjust="0"/>
    <p:restoredTop sz="99424" autoAdjust="0"/>
  </p:normalViewPr>
  <p:slideViewPr>
    <p:cSldViewPr>
      <p:cViewPr>
        <p:scale>
          <a:sx n="110" d="100"/>
          <a:sy n="110" d="100"/>
        </p:scale>
        <p:origin x="-198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perspective val="10"/>
    </c:view3D>
    <c:plotArea>
      <c:layout>
        <c:manualLayout>
          <c:layoutTarget val="inner"/>
          <c:xMode val="edge"/>
          <c:yMode val="edge"/>
          <c:x val="5.9317099251483242E-2"/>
          <c:y val="9.7219529520528494E-2"/>
          <c:w val="0.53722999902789925"/>
          <c:h val="0.81134756006293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8999161563137918E-2"/>
                  <c:y val="-4.6828389328383214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375-4C88-82E4-BEFDEE0FCD28}"/>
                </c:ext>
              </c:extLst>
            </c:dLbl>
            <c:dLbl>
              <c:idx val="3"/>
              <c:layout>
                <c:manualLayout>
                  <c:x val="1.6203096140760286E-2"/>
                  <c:y val="2.4026838223189491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75-4C88-82E4-BEFDEE0FCD28}"/>
                </c:ext>
              </c:extLst>
            </c:dLbl>
            <c:dLbl>
              <c:idx val="4"/>
              <c:layout>
                <c:manualLayout>
                  <c:x val="-2.6235175464178539E-2"/>
                  <c:y val="6.2014004136535128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375-4C88-82E4-BEFDEE0FCD28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Налоговые доходы 220 830,7 тыс. руб.</c:v>
                </c:pt>
                <c:pt idx="1">
                  <c:v>Неналоговые доходы и сборы  46 038,1 тыс.руб.</c:v>
                </c:pt>
                <c:pt idx="2">
                  <c:v>Безвозмездные перечисления от других бюджетов бюджетной системы РФ 545 391,0 тыс.руб.</c:v>
                </c:pt>
                <c:pt idx="3">
                  <c:v>Прочие поступления 649,8 тыс. руб.</c:v>
                </c:pt>
                <c:pt idx="4">
                  <c:v>Возврат остатков имеющих целевое назначения -3 742,8 тыс. руб.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27</c:v>
                </c:pt>
                <c:pt idx="1">
                  <c:v>6</c:v>
                </c:pt>
                <c:pt idx="2">
                  <c:v>67</c:v>
                </c:pt>
                <c:pt idx="3">
                  <c:v>0.1</c:v>
                </c:pt>
                <c:pt idx="4">
                  <c:v>-0.1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75-4C88-82E4-BEFDEE0FCD28}"/>
            </c:ext>
          </c:extLst>
        </c:ser>
      </c:pie3DChart>
    </c:plotArea>
    <c:legend>
      <c:legendPos val="r"/>
      <c:layout>
        <c:manualLayout>
          <c:xMode val="edge"/>
          <c:yMode val="edge"/>
          <c:x val="0.66019745795664464"/>
          <c:y val="5.1508428074033191E-2"/>
          <c:w val="0.32591365315447079"/>
          <c:h val="0.89119629692828983"/>
        </c:manualLayout>
      </c:layout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40"/>
      <c:depthPercent val="130"/>
      <c:perspective val="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диц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190878.2</c:v>
                </c:pt>
                <c:pt idx="1">
                  <c:v>6844.4</c:v>
                </c:pt>
                <c:pt idx="2">
                  <c:v>20394.3</c:v>
                </c:pt>
                <c:pt idx="3">
                  <c:v>2713.8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5E-46FB-82AA-445A47B42925}"/>
            </c:ext>
          </c:extLst>
        </c:ser>
      </c:pie3DChart>
    </c:plotArea>
    <c:legend>
      <c:legendPos val="r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spPr>
    <a:gradFill>
      <a:gsLst>
        <a:gs pos="0">
          <a:srgbClr val="1AB39F">
            <a:lumMod val="20000"/>
            <a:lumOff val="8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1400" baseline="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Lbls>
            <c:dLbl>
              <c:idx val="0"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C5-40F4-A53C-8B19E9C4C989}"/>
                </c:ext>
              </c:extLst>
            </c:dLbl>
            <c:dLbl>
              <c:idx val="1"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C5-40F4-A53C-8B19E9C4C989}"/>
                </c:ext>
              </c:extLst>
            </c:dLbl>
            <c:dLbl>
              <c:idx val="2"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C5-40F4-A53C-8B19E9C4C989}"/>
                </c:ext>
              </c:extLst>
            </c:dLbl>
            <c:dLbl>
              <c:idx val="3"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C5-40F4-A53C-8B19E9C4C989}"/>
                </c:ext>
              </c:extLst>
            </c:dLbl>
            <c:dLbl>
              <c:idx val="4"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C5-40F4-A53C-8B19E9C4C989}"/>
                </c:ext>
              </c:extLst>
            </c:dLbl>
            <c:dLbl>
              <c:idx val="5"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C5-40F4-A53C-8B19E9C4C989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активов</c:v>
                </c:pt>
                <c:pt idx="4">
                  <c:v>Штрафы, санкции, возмещение ушерба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14360.5</c:v>
                </c:pt>
                <c:pt idx="1">
                  <c:v>1416.4</c:v>
                </c:pt>
                <c:pt idx="2">
                  <c:v>13158.9</c:v>
                </c:pt>
                <c:pt idx="3">
                  <c:v>5942.4</c:v>
                </c:pt>
                <c:pt idx="4">
                  <c:v>9512.2000000000007</c:v>
                </c:pt>
                <c:pt idx="5">
                  <c:v>1647.7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5C5-40F4-A53C-8B19E9C4C989}"/>
            </c:ext>
          </c:extLst>
        </c:ser>
      </c:pie3DChart>
    </c:plotArea>
    <c:legend>
      <c:legendPos val="r"/>
      <c:layout>
        <c:manualLayout>
          <c:xMode val="edge"/>
          <c:yMode val="edge"/>
          <c:x val="0.66517740837951089"/>
          <c:y val="0.12907895317353588"/>
          <c:w val="0.31476086322543156"/>
          <c:h val="0.83027224612448525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spPr>
    <a:gradFill>
      <a:gsLst>
        <a:gs pos="0">
          <a:schemeClr val="accent6">
            <a:lumMod val="20000"/>
            <a:lumOff val="80000"/>
          </a:scheme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Lbls>
            <c:dLbl>
              <c:idx val="0"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47-44D1-BC75-22C1B4768667}"/>
                </c:ext>
              </c:extLst>
            </c:dLbl>
            <c:dLbl>
              <c:idx val="1"/>
              <c:layout>
                <c:manualLayout>
                  <c:x val="-7.0987654320987734E-2"/>
                  <c:y val="7.0038910505836924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47-44D1-BC75-22C1B4768667}"/>
                </c:ext>
              </c:extLst>
            </c:dLbl>
            <c:dLbl>
              <c:idx val="2"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47-44D1-BC75-22C1B4768667}"/>
                </c:ext>
              </c:extLst>
            </c:dLbl>
            <c:dLbl>
              <c:idx val="3"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47-44D1-BC75-22C1B4768667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dLblPos val="outEnd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бюджетам субъектов Российской Федерации и муниципальных образований</c:v>
                </c:pt>
                <c:pt idx="1">
                  <c:v>Субсидии бюджетам Российской Федерации и муниципальных образований</c:v>
                </c:pt>
                <c:pt idx="2">
                  <c:v>Субвенции бюджетам субъектов Российской Федерации и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99811</c:v>
                </c:pt>
                <c:pt idx="1">
                  <c:v>114145.7</c:v>
                </c:pt>
                <c:pt idx="2">
                  <c:v>285174.09999999998</c:v>
                </c:pt>
                <c:pt idx="3">
                  <c:v>46260.2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B47-44D1-BC75-22C1B4768667}"/>
            </c:ext>
          </c:extLst>
        </c:ser>
      </c:pie3DChart>
    </c:plotArea>
    <c:legend>
      <c:legendPos val="r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gradFill>
      <a:gsLst>
        <a:gs pos="0">
          <a:srgbClr val="0F6FC6">
            <a:tint val="66000"/>
            <a:satMod val="16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88156253037814658"/>
          <c:y val="1.7359857311996959E-2"/>
        </c:manualLayout>
      </c:layout>
      <c:txPr>
        <a:bodyPr/>
        <a:lstStyle/>
        <a:p>
          <a:pPr>
            <a:defRPr sz="1200" b="0" baseline="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6.2642655779138717E-2"/>
          <c:y val="0.15248774444361379"/>
          <c:w val="0.43187360260523017"/>
          <c:h val="0.759181681280773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3148148148148147E-2"/>
                  <c:y val="8.8652262605333852E-3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67-49F4-9E74-49CED85AD095}"/>
                </c:ext>
              </c:extLst>
            </c:dLbl>
            <c:dLbl>
              <c:idx val="1"/>
              <c:layout>
                <c:manualLayout>
                  <c:x val="2.1604938271604982E-2"/>
                  <c:y val="4.0691651269344563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67-49F4-9E74-49CED85AD095}"/>
                </c:ext>
              </c:extLst>
            </c:dLbl>
            <c:dLbl>
              <c:idx val="2"/>
              <c:layout>
                <c:manualLayout>
                  <c:x val="-1.0802469135802484E-2"/>
                  <c:y val="-7.9529215751193514E-3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67-49F4-9E74-49CED85AD095}"/>
                </c:ext>
              </c:extLst>
            </c:dLbl>
            <c:dLbl>
              <c:idx val="4"/>
              <c:layout>
                <c:manualLayout>
                  <c:x val="-3.0864197530864226E-3"/>
                  <c:y val="2.8743044504491042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67-49F4-9E74-49CED85AD095}"/>
                </c:ext>
              </c:extLst>
            </c:dLbl>
            <c:dLbl>
              <c:idx val="5"/>
              <c:layout>
                <c:manualLayout>
                  <c:x val="-1.5432098765432117E-3"/>
                  <c:y val="-8.1383302538689237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67-49F4-9E74-49CED85AD095}"/>
                </c:ext>
              </c:extLst>
            </c:dLbl>
            <c:dLbl>
              <c:idx val="9"/>
              <c:layout>
                <c:manualLayout>
                  <c:x val="1.0802469135802484E-2"/>
                  <c:y val="0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67-49F4-9E74-49CED85AD095}"/>
                </c:ext>
              </c:extLst>
            </c:dLbl>
            <c:dLbl>
              <c:idx val="10"/>
              <c:layout>
                <c:manualLayout>
                  <c:x val="1.3888888888888907E-2"/>
                  <c:y val="8.1383302538689077E-3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67-49F4-9E74-49CED85AD09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0100 Общегосударственные вопросы 111 625,1</c:v>
                </c:pt>
                <c:pt idx="1">
                  <c:v>0200 Национальная оборона 59,7</c:v>
                </c:pt>
                <c:pt idx="2">
                  <c:v>0300 Национальная безопасность и правоохранительная деятельность  11 546,3</c:v>
                </c:pt>
                <c:pt idx="3">
                  <c:v>0400 Национальная экономика 71 384,6</c:v>
                </c:pt>
                <c:pt idx="4">
                  <c:v>0500 Жилищно-коммунальное хозяйство 19 451,4</c:v>
                </c:pt>
                <c:pt idx="5">
                  <c:v>0600 Охрана окружающей среды 314,4</c:v>
                </c:pt>
                <c:pt idx="6">
                  <c:v>0700 Образование 425 561,4</c:v>
                </c:pt>
                <c:pt idx="7">
                  <c:v>0800 Культура, кинематография 68 469,2</c:v>
                </c:pt>
                <c:pt idx="8">
                  <c:v>0900 Здравоохранение 2 854,8</c:v>
                </c:pt>
                <c:pt idx="9">
                  <c:v>1000 Социальная политика 43 399,3</c:v>
                </c:pt>
                <c:pt idx="10">
                  <c:v>1100 Физическая культура и спорт 50 488,6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111625.1</c:v>
                </c:pt>
                <c:pt idx="1">
                  <c:v>59.7</c:v>
                </c:pt>
                <c:pt idx="2">
                  <c:v>11546.3</c:v>
                </c:pt>
                <c:pt idx="3">
                  <c:v>71384.600000000006</c:v>
                </c:pt>
                <c:pt idx="4">
                  <c:v>19451.400000000001</c:v>
                </c:pt>
                <c:pt idx="5">
                  <c:v>314.39999999999969</c:v>
                </c:pt>
                <c:pt idx="6">
                  <c:v>425561.4</c:v>
                </c:pt>
                <c:pt idx="7">
                  <c:v>68469.2</c:v>
                </c:pt>
                <c:pt idx="8">
                  <c:v>2854.8</c:v>
                </c:pt>
                <c:pt idx="9">
                  <c:v>43399.3</c:v>
                </c:pt>
                <c:pt idx="10">
                  <c:v>50488.6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767-49F4-9E74-49CED85AD095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5595663215709139"/>
          <c:y val="8.1247549514892728E-2"/>
          <c:w val="0.43117441916982652"/>
          <c:h val="0.86460063101486972"/>
        </c:manualLayout>
      </c:layout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gradFill>
      <a:gsLst>
        <a:gs pos="0">
          <a:schemeClr val="accent2">
            <a:lumMod val="20000"/>
            <a:lumOff val="80000"/>
          </a:schemeClr>
        </a:gs>
        <a:gs pos="50000">
          <a:srgbClr val="7FD13B">
            <a:tint val="44500"/>
            <a:satMod val="160000"/>
          </a:srgbClr>
        </a:gs>
        <a:gs pos="100000">
          <a:srgbClr val="7FD13B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 b="0" i="0" baseline="0"/>
            </a:pPr>
            <a:r>
              <a:rPr lang="ru-RU" sz="1200" b="0" i="0" baseline="0" dirty="0" smtClean="0"/>
              <a:t>Тыс. руб.</a:t>
            </a:r>
            <a:endParaRPr lang="ru-RU" sz="1200" b="0" i="0" baseline="0" dirty="0"/>
          </a:p>
        </c:rich>
      </c:tx>
      <c:layout>
        <c:manualLayout>
          <c:xMode val="edge"/>
          <c:yMode val="edge"/>
          <c:x val="4.4390371342471403E-2"/>
          <c:y val="6.3652810143988853E-2"/>
        </c:manualLayout>
      </c:layout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7"/>
                <c:pt idx="0">
                  <c:v>01.01.2014 года </c:v>
                </c:pt>
                <c:pt idx="1">
                  <c:v>01.01.2015 года</c:v>
                </c:pt>
                <c:pt idx="2">
                  <c:v>01.01.2016 года</c:v>
                </c:pt>
                <c:pt idx="3">
                  <c:v>01.01.2017 года</c:v>
                </c:pt>
                <c:pt idx="4">
                  <c:v>01.01.2018 года</c:v>
                </c:pt>
                <c:pt idx="5">
                  <c:v>01.01.2019 года</c:v>
                </c:pt>
                <c:pt idx="6">
                  <c:v>01.01.2020 года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7"/>
                <c:pt idx="0">
                  <c:v>55000</c:v>
                </c:pt>
                <c:pt idx="1">
                  <c:v>35000</c:v>
                </c:pt>
                <c:pt idx="2">
                  <c:v>35000</c:v>
                </c:pt>
                <c:pt idx="3">
                  <c:v>34000</c:v>
                </c:pt>
                <c:pt idx="4">
                  <c:v>25000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9A-498B-8E33-9EF03498E39E}"/>
            </c:ext>
          </c:extLst>
        </c:ser>
        <c:shape val="cylinder"/>
        <c:axId val="145547264"/>
        <c:axId val="145548800"/>
        <c:axId val="0"/>
      </c:bar3DChart>
      <c:catAx>
        <c:axId val="1455472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45548800"/>
        <c:crosses val="autoZero"/>
        <c:auto val="1"/>
        <c:lblAlgn val="ctr"/>
        <c:lblOffset val="100"/>
      </c:catAx>
      <c:valAx>
        <c:axId val="145548800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45547264"/>
        <c:crosses val="autoZero"/>
        <c:crossBetween val="between"/>
      </c:valAx>
    </c:plotArea>
    <c:legend>
      <c:legendPos val="b"/>
    </c:legend>
    <c:plotVisOnly val="1"/>
    <c:dispBlanksAs val="gap"/>
  </c:chart>
  <c:spPr>
    <a:gradFill>
      <a:gsLst>
        <a:gs pos="0">
          <a:schemeClr val="accent6">
            <a:lumMod val="60000"/>
            <a:lumOff val="40000"/>
          </a:schemeClr>
        </a:gs>
        <a:gs pos="50000">
          <a:srgbClr val="7FD13B">
            <a:tint val="44500"/>
            <a:satMod val="160000"/>
          </a:srgbClr>
        </a:gs>
        <a:gs pos="100000">
          <a:srgbClr val="7FD13B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0" i="0" baseline="0" dirty="0" smtClean="0"/>
              <a:t>Тыс. руб</a:t>
            </a:r>
            <a:r>
              <a:rPr lang="ru-RU" baseline="0" dirty="0" smtClean="0"/>
              <a:t>.</a:t>
            </a:r>
            <a:endParaRPr lang="ru-RU" dirty="0"/>
          </a:p>
        </c:rich>
      </c:tx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 по привлечённым кредитам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4722.6000000000004</c:v>
                </c:pt>
                <c:pt idx="1">
                  <c:v>4660.2</c:v>
                </c:pt>
                <c:pt idx="2">
                  <c:v>4435.8</c:v>
                </c:pt>
                <c:pt idx="3">
                  <c:v>3320.5</c:v>
                </c:pt>
                <c:pt idx="4">
                  <c:v>1771.4</c:v>
                </c:pt>
                <c:pt idx="5">
                  <c:v>0</c:v>
                </c:pt>
              </c:numCache>
            </c:numRef>
          </c:val>
          <c:shape val="coneToMax"/>
          <c:extLst xmlns:c16r2="http://schemas.microsoft.com/office/drawing/2015/06/chart">
            <c:ext xmlns:c16="http://schemas.microsoft.com/office/drawing/2014/chart" uri="{C3380CC4-5D6E-409C-BE32-E72D297353CC}">
              <c16:uniqueId val="{00000000-4DD1-435B-BD90-1079799A2FCC}"/>
            </c:ext>
          </c:extLst>
        </c:ser>
        <c:shape val="coneToMax"/>
        <c:axId val="148097664"/>
        <c:axId val="148099456"/>
        <c:axId val="0"/>
      </c:bar3DChart>
      <c:catAx>
        <c:axId val="148097664"/>
        <c:scaling>
          <c:orientation val="minMax"/>
        </c:scaling>
        <c:axPos val="b"/>
        <c:numFmt formatCode="General" sourceLinked="0"/>
        <c:tickLblPos val="nextTo"/>
        <c:crossAx val="148099456"/>
        <c:crosses val="autoZero"/>
        <c:auto val="1"/>
        <c:lblAlgn val="ctr"/>
        <c:lblOffset val="100"/>
      </c:catAx>
      <c:valAx>
        <c:axId val="148099456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48097664"/>
        <c:crosses val="autoZero"/>
        <c:crossBetween val="between"/>
      </c:valAx>
    </c:plotArea>
    <c:legend>
      <c:legendPos val="b"/>
      <c:txPr>
        <a:bodyPr/>
        <a:lstStyle/>
        <a:p>
          <a:pPr>
            <a:defRPr baseline="0"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</c:chart>
  <c:spPr>
    <a:gradFill>
      <a:gsLst>
        <a:gs pos="0">
          <a:schemeClr val="accent2">
            <a:lumMod val="60000"/>
            <a:lumOff val="40000"/>
          </a:schemeClr>
        </a:gs>
        <a:gs pos="50000">
          <a:srgbClr val="7FD13B">
            <a:tint val="44500"/>
            <a:satMod val="160000"/>
          </a:srgbClr>
        </a:gs>
        <a:gs pos="100000">
          <a:srgbClr val="7FD13B">
            <a:tint val="23500"/>
            <a:satMod val="160000"/>
          </a:srgbClr>
        </a:gs>
      </a:gsLst>
      <a:lin ang="5400000" scaled="0"/>
    </a:gra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25B0C-3644-4AE6-B483-A2716E44970C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6075E3E3-4707-4FC8-A609-81D3BD8782E3}">
      <dgm:prSet custT="1"/>
      <dgm:spPr/>
      <dgm:t>
        <a:bodyPr/>
        <a:lstStyle/>
        <a:p>
          <a:r>
            <a:rPr lang="ru-RU" sz="1200" baseline="0" dirty="0" smtClean="0"/>
            <a:t>Бюджетное законодательство Российской Федерации – Федеральный закон №145-ФЗ от 31 июля 1998 года</a:t>
          </a:r>
        </a:p>
      </dgm:t>
    </dgm:pt>
    <dgm:pt modelId="{9A5139E5-A7B2-45BC-8CE5-B4EF0602E54E}" type="parTrans" cxnId="{60931383-FEDC-4E8C-8EA7-72AC7B79F7D7}">
      <dgm:prSet/>
      <dgm:spPr/>
      <dgm:t>
        <a:bodyPr/>
        <a:lstStyle/>
        <a:p>
          <a:endParaRPr lang="ru-RU"/>
        </a:p>
      </dgm:t>
    </dgm:pt>
    <dgm:pt modelId="{A36C632C-61DB-4D17-AC74-3E5E3CA526D5}" type="sibTrans" cxnId="{60931383-FEDC-4E8C-8EA7-72AC7B79F7D7}">
      <dgm:prSet/>
      <dgm:spPr/>
      <dgm:t>
        <a:bodyPr/>
        <a:lstStyle/>
        <a:p>
          <a:endParaRPr lang="ru-RU" dirty="0"/>
        </a:p>
      </dgm:t>
    </dgm:pt>
    <dgm:pt modelId="{D2A575A4-732D-4B0F-B7F9-5E0EFDAAC55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aseline="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i="0" dirty="0" smtClean="0"/>
            <a:t>Указ Президента Российской Федерации от 25 апреля 2019 г. N 193 "Об оценке эффективности деятельности высших должностных лиц (руководителей высших исполнительных органов государственной власти) субъектов Российской Федерации и деятельности органов исполнительной власти субъектов Российской Федерации"</a:t>
          </a:r>
          <a:endParaRPr lang="ru-RU" sz="1200" b="0" baseline="0" dirty="0" smtClean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aseline="0" dirty="0"/>
        </a:p>
      </dgm:t>
    </dgm:pt>
    <dgm:pt modelId="{98852F4E-08FF-443B-975F-7D308D44D082}" type="parTrans" cxnId="{5CB5B0E9-89E0-4A07-AB12-6B74A0E3CD97}">
      <dgm:prSet/>
      <dgm:spPr/>
      <dgm:t>
        <a:bodyPr/>
        <a:lstStyle/>
        <a:p>
          <a:endParaRPr lang="ru-RU"/>
        </a:p>
      </dgm:t>
    </dgm:pt>
    <dgm:pt modelId="{3B52E102-DC53-4B47-ACDC-C29AB79362F4}" type="sibTrans" cxnId="{5CB5B0E9-89E0-4A07-AB12-6B74A0E3CD97}">
      <dgm:prSet/>
      <dgm:spPr/>
      <dgm:t>
        <a:bodyPr/>
        <a:lstStyle/>
        <a:p>
          <a:endParaRPr lang="ru-RU"/>
        </a:p>
      </dgm:t>
    </dgm:pt>
    <dgm:pt modelId="{8BE301A9-7632-4E6C-B5E8-62A3A0E6C7C9}">
      <dgm:prSet custT="1"/>
      <dgm:spPr/>
      <dgm:t>
        <a:bodyPr/>
        <a:lstStyle/>
        <a:p>
          <a:r>
            <a:rPr lang="ru-RU" sz="1200" baseline="0" dirty="0" smtClean="0"/>
            <a:t>Указы Президента Российской Федерации от 7 мая 2012  №596-606, 29 мая 2017 №240</a:t>
          </a:r>
        </a:p>
      </dgm:t>
    </dgm:pt>
    <dgm:pt modelId="{EC0C12BA-8670-433B-B6CA-90D23013FF12}" type="parTrans" cxnId="{CFB44FF3-0613-48E8-AF82-05AC33CDE2C3}">
      <dgm:prSet/>
      <dgm:spPr/>
      <dgm:t>
        <a:bodyPr/>
        <a:lstStyle/>
        <a:p>
          <a:endParaRPr lang="ru-RU"/>
        </a:p>
      </dgm:t>
    </dgm:pt>
    <dgm:pt modelId="{31529DF4-2E0A-44C8-9035-38A01D6380EF}" type="sibTrans" cxnId="{CFB44FF3-0613-48E8-AF82-05AC33CDE2C3}">
      <dgm:prSet/>
      <dgm:spPr/>
      <dgm:t>
        <a:bodyPr/>
        <a:lstStyle/>
        <a:p>
          <a:endParaRPr lang="ru-RU"/>
        </a:p>
      </dgm:t>
    </dgm:pt>
    <dgm:pt modelId="{149A6ACB-E92C-420D-8CDA-1E17C73EBE2D}">
      <dgm:prSet custT="1"/>
      <dgm:spPr/>
      <dgm:t>
        <a:bodyPr/>
        <a:lstStyle/>
        <a:p>
          <a:r>
            <a:rPr lang="ru-RU" sz="1200" baseline="0" dirty="0" smtClean="0"/>
            <a:t>Нормативно правовые акты Совета Депутатов и Главы Лотошинского муниципального района  (городского округа Лотошино)</a:t>
          </a:r>
          <a:endParaRPr lang="ru-RU" sz="1200" baseline="0" dirty="0"/>
        </a:p>
      </dgm:t>
    </dgm:pt>
    <dgm:pt modelId="{97974D54-AD13-45F4-B305-1CF8E668AC98}" type="parTrans" cxnId="{1E0E5089-EF00-460A-A17C-6E7F2E74FF28}">
      <dgm:prSet/>
      <dgm:spPr/>
      <dgm:t>
        <a:bodyPr/>
        <a:lstStyle/>
        <a:p>
          <a:endParaRPr lang="ru-RU"/>
        </a:p>
      </dgm:t>
    </dgm:pt>
    <dgm:pt modelId="{642914DB-7ECF-45CD-BB40-CEB97E94D313}" type="sibTrans" cxnId="{1E0E5089-EF00-460A-A17C-6E7F2E74FF28}">
      <dgm:prSet/>
      <dgm:spPr/>
      <dgm:t>
        <a:bodyPr/>
        <a:lstStyle/>
        <a:p>
          <a:endParaRPr lang="ru-RU"/>
        </a:p>
      </dgm:t>
    </dgm:pt>
    <dgm:pt modelId="{0D6D8A25-2C95-43CA-857F-DBBCE9BDC155}">
      <dgm:prSet custT="1"/>
      <dgm:spPr/>
      <dgm:t>
        <a:bodyPr/>
        <a:lstStyle/>
        <a:p>
          <a:r>
            <a:rPr lang="ru-RU" sz="1200" baseline="0" dirty="0" smtClean="0"/>
            <a:t>Методические рекомендации МЭФ МО по составлению и исполнению местных бюджетов на основе муниципальных программ</a:t>
          </a:r>
          <a:endParaRPr lang="ru-RU" sz="1200" baseline="0" dirty="0"/>
        </a:p>
      </dgm:t>
    </dgm:pt>
    <dgm:pt modelId="{69BFCD75-CE83-4016-8488-CDE0EA15FBA4}" type="parTrans" cxnId="{A928CA5B-C9D6-4742-B0D0-CB3485BB9AF4}">
      <dgm:prSet/>
      <dgm:spPr/>
      <dgm:t>
        <a:bodyPr/>
        <a:lstStyle/>
        <a:p>
          <a:endParaRPr lang="ru-RU"/>
        </a:p>
      </dgm:t>
    </dgm:pt>
    <dgm:pt modelId="{300A4578-7960-4D7B-9DE7-B2B36B3DBA5F}" type="sibTrans" cxnId="{A928CA5B-C9D6-4742-B0D0-CB3485BB9AF4}">
      <dgm:prSet/>
      <dgm:spPr/>
      <dgm:t>
        <a:bodyPr/>
        <a:lstStyle/>
        <a:p>
          <a:endParaRPr lang="ru-RU"/>
        </a:p>
      </dgm:t>
    </dgm:pt>
    <dgm:pt modelId="{660D0333-C3D1-48CF-BCEE-A0DDEEF3EB14}">
      <dgm:prSet custT="1"/>
      <dgm:spPr/>
      <dgm:t>
        <a:bodyPr/>
        <a:lstStyle/>
        <a:p>
          <a:r>
            <a:rPr lang="ru-RU" sz="1200" baseline="0" dirty="0" smtClean="0"/>
            <a:t>Законодательство Российской Федерации и Московской области о налогах и сборах</a:t>
          </a:r>
          <a:r>
            <a:rPr lang="ru-RU" sz="1600" baseline="0" dirty="0" smtClean="0"/>
            <a:t>  </a:t>
          </a:r>
        </a:p>
      </dgm:t>
    </dgm:pt>
    <dgm:pt modelId="{326EF935-E437-496D-B869-FB32FA05B59B}" type="parTrans" cxnId="{AA2759F7-A32B-4B7F-939F-CF804C7DCF6C}">
      <dgm:prSet/>
      <dgm:spPr/>
      <dgm:t>
        <a:bodyPr/>
        <a:lstStyle/>
        <a:p>
          <a:endParaRPr lang="ru-RU"/>
        </a:p>
      </dgm:t>
    </dgm:pt>
    <dgm:pt modelId="{19AEE61A-7E41-4382-9429-AF60C31F1DC3}" type="sibTrans" cxnId="{AA2759F7-A32B-4B7F-939F-CF804C7DCF6C}">
      <dgm:prSet/>
      <dgm:spPr/>
      <dgm:t>
        <a:bodyPr/>
        <a:lstStyle/>
        <a:p>
          <a:endParaRPr lang="ru-RU"/>
        </a:p>
      </dgm:t>
    </dgm:pt>
    <dgm:pt modelId="{57805A1F-E0AB-45AE-8B7F-BA294F8384A0}">
      <dgm:prSet custT="1"/>
      <dgm:spPr/>
      <dgm:t>
        <a:bodyPr/>
        <a:lstStyle/>
        <a:p>
          <a:r>
            <a:rPr lang="ru-RU" sz="1200" b="0" i="0" dirty="0" smtClean="0"/>
            <a:t>Федеральный закон от 28 июня 2014 № 172- ФЗ «О стратегическом планировании в Российской Федерации»</a:t>
          </a:r>
          <a:endParaRPr lang="ru-RU" sz="1200" b="0" i="0" dirty="0"/>
        </a:p>
      </dgm:t>
    </dgm:pt>
    <dgm:pt modelId="{3CD8E948-497E-40B0-B23E-E3F21E989F8E}" type="parTrans" cxnId="{524830BF-FE45-4BBA-8EA6-14D36ADEA2A9}">
      <dgm:prSet/>
      <dgm:spPr/>
      <dgm:t>
        <a:bodyPr/>
        <a:lstStyle/>
        <a:p>
          <a:endParaRPr lang="ru-RU"/>
        </a:p>
      </dgm:t>
    </dgm:pt>
    <dgm:pt modelId="{9198F45B-5721-4631-9100-C5F42D3E6F7B}" type="sibTrans" cxnId="{524830BF-FE45-4BBA-8EA6-14D36ADEA2A9}">
      <dgm:prSet/>
      <dgm:spPr/>
      <dgm:t>
        <a:bodyPr/>
        <a:lstStyle/>
        <a:p>
          <a:endParaRPr lang="ru-RU"/>
        </a:p>
      </dgm:t>
    </dgm:pt>
    <dgm:pt modelId="{56A4F1C9-73A2-405A-ADA2-4DE5B90E49BA}" type="pres">
      <dgm:prSet presAssocID="{20925B0C-3644-4AE6-B483-A2716E4497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A17E2A-D912-498E-9DEA-B8F96A7ADCA8}" type="pres">
      <dgm:prSet presAssocID="{20925B0C-3644-4AE6-B483-A2716E44970C}" presName="Name1" presStyleCnt="0"/>
      <dgm:spPr/>
      <dgm:t>
        <a:bodyPr/>
        <a:lstStyle/>
        <a:p>
          <a:endParaRPr lang="ru-RU"/>
        </a:p>
      </dgm:t>
    </dgm:pt>
    <dgm:pt modelId="{64089763-5641-47D9-9F30-0C2045D082A9}" type="pres">
      <dgm:prSet presAssocID="{20925B0C-3644-4AE6-B483-A2716E44970C}" presName="cycle" presStyleCnt="0"/>
      <dgm:spPr/>
      <dgm:t>
        <a:bodyPr/>
        <a:lstStyle/>
        <a:p>
          <a:endParaRPr lang="ru-RU"/>
        </a:p>
      </dgm:t>
    </dgm:pt>
    <dgm:pt modelId="{1E3EF0E9-E483-42BC-9DB1-A49844D292C8}" type="pres">
      <dgm:prSet presAssocID="{20925B0C-3644-4AE6-B483-A2716E44970C}" presName="srcNode" presStyleLbl="node1" presStyleIdx="0" presStyleCnt="7"/>
      <dgm:spPr/>
      <dgm:t>
        <a:bodyPr/>
        <a:lstStyle/>
        <a:p>
          <a:endParaRPr lang="ru-RU"/>
        </a:p>
      </dgm:t>
    </dgm:pt>
    <dgm:pt modelId="{C32DECE0-4BA4-4E4E-A718-FA7E90D1158D}" type="pres">
      <dgm:prSet presAssocID="{20925B0C-3644-4AE6-B483-A2716E44970C}" presName="conn" presStyleLbl="parChTrans1D2" presStyleIdx="0" presStyleCnt="1"/>
      <dgm:spPr/>
      <dgm:t>
        <a:bodyPr/>
        <a:lstStyle/>
        <a:p>
          <a:endParaRPr lang="ru-RU"/>
        </a:p>
      </dgm:t>
    </dgm:pt>
    <dgm:pt modelId="{3249F118-C882-4CCF-ACA0-578B74134ECE}" type="pres">
      <dgm:prSet presAssocID="{20925B0C-3644-4AE6-B483-A2716E44970C}" presName="extraNode" presStyleLbl="node1" presStyleIdx="0" presStyleCnt="7"/>
      <dgm:spPr/>
      <dgm:t>
        <a:bodyPr/>
        <a:lstStyle/>
        <a:p>
          <a:endParaRPr lang="ru-RU"/>
        </a:p>
      </dgm:t>
    </dgm:pt>
    <dgm:pt modelId="{D85BB5F4-484C-4B8E-87F3-4488407C1BF6}" type="pres">
      <dgm:prSet presAssocID="{20925B0C-3644-4AE6-B483-A2716E44970C}" presName="dstNode" presStyleLbl="node1" presStyleIdx="0" presStyleCnt="7"/>
      <dgm:spPr/>
      <dgm:t>
        <a:bodyPr/>
        <a:lstStyle/>
        <a:p>
          <a:endParaRPr lang="ru-RU"/>
        </a:p>
      </dgm:t>
    </dgm:pt>
    <dgm:pt modelId="{556AFEF5-3F6F-43FE-961F-5A03D8F2F7E2}" type="pres">
      <dgm:prSet presAssocID="{6075E3E3-4707-4FC8-A609-81D3BD8782E3}" presName="text_1" presStyleLbl="node1" presStyleIdx="0" presStyleCnt="7" custScaleX="97546" custScaleY="113735" custLinFactNeighborX="-540" custLinFactNeighborY="-10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DA4E7-E82E-4D30-B8D1-05C769F0D997}" type="pres">
      <dgm:prSet presAssocID="{6075E3E3-4707-4FC8-A609-81D3BD8782E3}" presName="accent_1" presStyleCnt="0"/>
      <dgm:spPr/>
      <dgm:t>
        <a:bodyPr/>
        <a:lstStyle/>
        <a:p>
          <a:endParaRPr lang="ru-RU"/>
        </a:p>
      </dgm:t>
    </dgm:pt>
    <dgm:pt modelId="{79E9BCAE-4DDE-4FBE-9B3B-32FDB1E10018}" type="pres">
      <dgm:prSet presAssocID="{6075E3E3-4707-4FC8-A609-81D3BD8782E3}" presName="accentRepeatNode" presStyleLbl="solidFgAcc1" presStyleIdx="0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3EF65C2-82A5-401C-BEB7-640C0DB4EB45}" type="pres">
      <dgm:prSet presAssocID="{8BE301A9-7632-4E6C-B5E8-62A3A0E6C7C9}" presName="text_2" presStyleLbl="node1" presStyleIdx="1" presStyleCnt="7" custScaleX="98427" custScaleY="83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5B9B0-5AF5-49FB-9C07-C1D7CA293820}" type="pres">
      <dgm:prSet presAssocID="{8BE301A9-7632-4E6C-B5E8-62A3A0E6C7C9}" presName="accent_2" presStyleCnt="0"/>
      <dgm:spPr/>
      <dgm:t>
        <a:bodyPr/>
        <a:lstStyle/>
        <a:p>
          <a:endParaRPr lang="ru-RU"/>
        </a:p>
      </dgm:t>
    </dgm:pt>
    <dgm:pt modelId="{A6F1FD4C-BBD7-41A7-803C-E1147161483A}" type="pres">
      <dgm:prSet presAssocID="{8BE301A9-7632-4E6C-B5E8-62A3A0E6C7C9}" presName="accentRepeatNode" presStyleLbl="solidFgAcc1" presStyleIdx="1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BBF2E3B-4FFC-48C4-BB1A-0ED31BE4D313}" type="pres">
      <dgm:prSet presAssocID="{D2A575A4-732D-4B0F-B7F9-5E0EFDAAC55B}" presName="text_3" presStyleLbl="node1" presStyleIdx="2" presStyleCnt="7" custAng="0" custScaleX="100943" custScaleY="154352" custLinFactNeighborX="-222" custLinFactNeighborY="8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C8E2A-7C12-49FD-B43D-A0B9A66CBEA9}" type="pres">
      <dgm:prSet presAssocID="{D2A575A4-732D-4B0F-B7F9-5E0EFDAAC55B}" presName="accent_3" presStyleCnt="0"/>
      <dgm:spPr/>
      <dgm:t>
        <a:bodyPr/>
        <a:lstStyle/>
        <a:p>
          <a:endParaRPr lang="ru-RU"/>
        </a:p>
      </dgm:t>
    </dgm:pt>
    <dgm:pt modelId="{6C926FC9-5207-41FE-9451-533B7013EEAA}" type="pres">
      <dgm:prSet presAssocID="{D2A575A4-732D-4B0F-B7F9-5E0EFDAAC55B}" presName="accentRepeatNode" presStyleLbl="solidFgAcc1" presStyleIdx="2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4018CBE-49FE-44FE-8FDB-9D689DD85C76}" type="pres">
      <dgm:prSet presAssocID="{57805A1F-E0AB-45AE-8B7F-BA294F8384A0}" presName="text_4" presStyleLbl="node1" presStyleIdx="3" presStyleCnt="7" custScaleX="99799" custScaleY="92807" custLinFactNeighborX="6724" custLinFactNeighborY="13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9E176-CB4B-46D9-9CE3-623611BBF259}" type="pres">
      <dgm:prSet presAssocID="{57805A1F-E0AB-45AE-8B7F-BA294F8384A0}" presName="accent_4" presStyleCnt="0"/>
      <dgm:spPr/>
    </dgm:pt>
    <dgm:pt modelId="{A54A1981-F295-47B1-BA17-369F71676F18}" type="pres">
      <dgm:prSet presAssocID="{57805A1F-E0AB-45AE-8B7F-BA294F8384A0}" presName="accentRepeatNode" presStyleLbl="solidFgAcc1" presStyleIdx="3" presStyleCnt="7" custLinFactNeighborX="-12195" custLinFactNeighborY="22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4E9B3E-C859-4E83-B81C-E2E47B08CAC3}" type="pres">
      <dgm:prSet presAssocID="{660D0333-C3D1-48CF-BCEE-A0DDEEF3EB14}" presName="text_5" presStyleLbl="node1" presStyleIdx="4" presStyleCnt="7" custScaleX="97148" custScaleY="122788" custLinFactNeighborX="609" custLinFactNeighborY="10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8B3D2-9E65-42FC-BB4D-DB360DFCD93D}" type="pres">
      <dgm:prSet presAssocID="{660D0333-C3D1-48CF-BCEE-A0DDEEF3EB14}" presName="accent_5" presStyleCnt="0"/>
      <dgm:spPr/>
      <dgm:t>
        <a:bodyPr/>
        <a:lstStyle/>
        <a:p>
          <a:endParaRPr lang="ru-RU"/>
        </a:p>
      </dgm:t>
    </dgm:pt>
    <dgm:pt modelId="{949AC2A6-CD90-4D44-84C5-E8EE31E6FA93}" type="pres">
      <dgm:prSet presAssocID="{660D0333-C3D1-48CF-BCEE-A0DDEEF3EB14}" presName="accentRepeatNode" presStyleLbl="solidFgAcc1" presStyleIdx="4" presStyleCnt="7" custLinFactNeighborX="4469" custLinFactNeighborY="9475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A0CBBB0-1606-4723-8C2A-CAE58EECC452}" type="pres">
      <dgm:prSet presAssocID="{149A6ACB-E92C-420D-8CDA-1E17C73EBE2D}" presName="text_6" presStyleLbl="node1" presStyleIdx="5" presStyleCnt="7" custAng="0" custScaleX="97625" custScaleY="102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5BA0D-F85F-4A03-B4EF-B3D1CC86B502}" type="pres">
      <dgm:prSet presAssocID="{149A6ACB-E92C-420D-8CDA-1E17C73EBE2D}" presName="accent_6" presStyleCnt="0"/>
      <dgm:spPr/>
      <dgm:t>
        <a:bodyPr/>
        <a:lstStyle/>
        <a:p>
          <a:endParaRPr lang="ru-RU"/>
        </a:p>
      </dgm:t>
    </dgm:pt>
    <dgm:pt modelId="{79B217AD-6FF1-4D1F-9A9D-87B383E2D2D4}" type="pres">
      <dgm:prSet presAssocID="{149A6ACB-E92C-420D-8CDA-1E17C73EBE2D}" presName="accentRepeatNode" presStyleLbl="solidFgAcc1" presStyleIdx="5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6E166DD-9061-4EA9-892B-E16B3064797B}" type="pres">
      <dgm:prSet presAssocID="{0D6D8A25-2C95-43CA-857F-DBBCE9BDC155}" presName="text_7" presStyleLbl="node1" presStyleIdx="6" presStyleCnt="7" custScaleX="96705" custScaleY="111521" custLinFactNeighborX="240" custLinFactNeighborY="2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6CEF9-F30D-4848-9A6E-F027B123B850}" type="pres">
      <dgm:prSet presAssocID="{0D6D8A25-2C95-43CA-857F-DBBCE9BDC155}" presName="accent_7" presStyleCnt="0"/>
      <dgm:spPr/>
      <dgm:t>
        <a:bodyPr/>
        <a:lstStyle/>
        <a:p>
          <a:endParaRPr lang="ru-RU"/>
        </a:p>
      </dgm:t>
    </dgm:pt>
    <dgm:pt modelId="{21989F83-A471-4F6C-A92F-F48CA5DE471A}" type="pres">
      <dgm:prSet presAssocID="{0D6D8A25-2C95-43CA-857F-DBBCE9BDC155}" presName="accentRepeatNode" presStyleLbl="solidFgAcc1" presStyleIdx="6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CFB44FF3-0613-48E8-AF82-05AC33CDE2C3}" srcId="{20925B0C-3644-4AE6-B483-A2716E44970C}" destId="{8BE301A9-7632-4E6C-B5E8-62A3A0E6C7C9}" srcOrd="1" destOrd="0" parTransId="{EC0C12BA-8670-433B-B6CA-90D23013FF12}" sibTransId="{31529DF4-2E0A-44C8-9035-38A01D6380EF}"/>
    <dgm:cxn modelId="{A928CA5B-C9D6-4742-B0D0-CB3485BB9AF4}" srcId="{20925B0C-3644-4AE6-B483-A2716E44970C}" destId="{0D6D8A25-2C95-43CA-857F-DBBCE9BDC155}" srcOrd="6" destOrd="0" parTransId="{69BFCD75-CE83-4016-8488-CDE0EA15FBA4}" sibTransId="{300A4578-7960-4D7B-9DE7-B2B36B3DBA5F}"/>
    <dgm:cxn modelId="{AA2759F7-A32B-4B7F-939F-CF804C7DCF6C}" srcId="{20925B0C-3644-4AE6-B483-A2716E44970C}" destId="{660D0333-C3D1-48CF-BCEE-A0DDEEF3EB14}" srcOrd="4" destOrd="0" parTransId="{326EF935-E437-496D-B869-FB32FA05B59B}" sibTransId="{19AEE61A-7E41-4382-9429-AF60C31F1DC3}"/>
    <dgm:cxn modelId="{7E90CF92-C064-46AB-87EE-374A7FAEF3FD}" type="presOf" srcId="{6075E3E3-4707-4FC8-A609-81D3BD8782E3}" destId="{556AFEF5-3F6F-43FE-961F-5A03D8F2F7E2}" srcOrd="0" destOrd="0" presId="urn:microsoft.com/office/officeart/2008/layout/VerticalCurvedList"/>
    <dgm:cxn modelId="{F2A83C6C-5487-4EB4-A229-54FA1D4D9E2D}" type="presOf" srcId="{57805A1F-E0AB-45AE-8B7F-BA294F8384A0}" destId="{34018CBE-49FE-44FE-8FDB-9D689DD85C76}" srcOrd="0" destOrd="0" presId="urn:microsoft.com/office/officeart/2008/layout/VerticalCurvedList"/>
    <dgm:cxn modelId="{028C9EE9-DED3-41C5-8D82-2EDBD0E556E0}" type="presOf" srcId="{A36C632C-61DB-4D17-AC74-3E5E3CA526D5}" destId="{C32DECE0-4BA4-4E4E-A718-FA7E90D1158D}" srcOrd="0" destOrd="0" presId="urn:microsoft.com/office/officeart/2008/layout/VerticalCurvedList"/>
    <dgm:cxn modelId="{822C6EE6-FCCC-421E-9802-FB180A22DBC8}" type="presOf" srcId="{8BE301A9-7632-4E6C-B5E8-62A3A0E6C7C9}" destId="{33EF65C2-82A5-401C-BEB7-640C0DB4EB45}" srcOrd="0" destOrd="0" presId="urn:microsoft.com/office/officeart/2008/layout/VerticalCurvedList"/>
    <dgm:cxn modelId="{C3CD0015-E0F0-4938-B50A-F5EC95D1BE6C}" type="presOf" srcId="{0D6D8A25-2C95-43CA-857F-DBBCE9BDC155}" destId="{16E166DD-9061-4EA9-892B-E16B3064797B}" srcOrd="0" destOrd="0" presId="urn:microsoft.com/office/officeart/2008/layout/VerticalCurvedList"/>
    <dgm:cxn modelId="{1E0E5089-EF00-460A-A17C-6E7F2E74FF28}" srcId="{20925B0C-3644-4AE6-B483-A2716E44970C}" destId="{149A6ACB-E92C-420D-8CDA-1E17C73EBE2D}" srcOrd="5" destOrd="0" parTransId="{97974D54-AD13-45F4-B305-1CF8E668AC98}" sibTransId="{642914DB-7ECF-45CD-BB40-CEB97E94D313}"/>
    <dgm:cxn modelId="{EE7C81CA-64CB-4F0D-AF68-A4B60EC09123}" type="presOf" srcId="{20925B0C-3644-4AE6-B483-A2716E44970C}" destId="{56A4F1C9-73A2-405A-ADA2-4DE5B90E49BA}" srcOrd="0" destOrd="0" presId="urn:microsoft.com/office/officeart/2008/layout/VerticalCurvedList"/>
    <dgm:cxn modelId="{60931383-FEDC-4E8C-8EA7-72AC7B79F7D7}" srcId="{20925B0C-3644-4AE6-B483-A2716E44970C}" destId="{6075E3E3-4707-4FC8-A609-81D3BD8782E3}" srcOrd="0" destOrd="0" parTransId="{9A5139E5-A7B2-45BC-8CE5-B4EF0602E54E}" sibTransId="{A36C632C-61DB-4D17-AC74-3E5E3CA526D5}"/>
    <dgm:cxn modelId="{D6C672BD-98F6-4F8C-84F0-94F71E0861C8}" type="presOf" srcId="{149A6ACB-E92C-420D-8CDA-1E17C73EBE2D}" destId="{5A0CBBB0-1606-4723-8C2A-CAE58EECC452}" srcOrd="0" destOrd="0" presId="urn:microsoft.com/office/officeart/2008/layout/VerticalCurvedList"/>
    <dgm:cxn modelId="{5FB02048-4441-41FC-B618-15A60BF91839}" type="presOf" srcId="{D2A575A4-732D-4B0F-B7F9-5E0EFDAAC55B}" destId="{ABBF2E3B-4FFC-48C4-BB1A-0ED31BE4D313}" srcOrd="0" destOrd="0" presId="urn:microsoft.com/office/officeart/2008/layout/VerticalCurvedList"/>
    <dgm:cxn modelId="{524830BF-FE45-4BBA-8EA6-14D36ADEA2A9}" srcId="{20925B0C-3644-4AE6-B483-A2716E44970C}" destId="{57805A1F-E0AB-45AE-8B7F-BA294F8384A0}" srcOrd="3" destOrd="0" parTransId="{3CD8E948-497E-40B0-B23E-E3F21E989F8E}" sibTransId="{9198F45B-5721-4631-9100-C5F42D3E6F7B}"/>
    <dgm:cxn modelId="{5CB5B0E9-89E0-4A07-AB12-6B74A0E3CD97}" srcId="{20925B0C-3644-4AE6-B483-A2716E44970C}" destId="{D2A575A4-732D-4B0F-B7F9-5E0EFDAAC55B}" srcOrd="2" destOrd="0" parTransId="{98852F4E-08FF-443B-975F-7D308D44D082}" sibTransId="{3B52E102-DC53-4B47-ACDC-C29AB79362F4}"/>
    <dgm:cxn modelId="{A44DEAFA-2EF1-4972-8B71-3BB2BA21ED15}" type="presOf" srcId="{660D0333-C3D1-48CF-BCEE-A0DDEEF3EB14}" destId="{294E9B3E-C859-4E83-B81C-E2E47B08CAC3}" srcOrd="0" destOrd="0" presId="urn:microsoft.com/office/officeart/2008/layout/VerticalCurvedList"/>
    <dgm:cxn modelId="{B88C65F9-FEC8-4805-9F99-9343AB6029B5}" type="presParOf" srcId="{56A4F1C9-73A2-405A-ADA2-4DE5B90E49BA}" destId="{C5A17E2A-D912-498E-9DEA-B8F96A7ADCA8}" srcOrd="0" destOrd="0" presId="urn:microsoft.com/office/officeart/2008/layout/VerticalCurvedList"/>
    <dgm:cxn modelId="{34AE6DB8-C6CE-4A43-AE48-B53B0E5CF519}" type="presParOf" srcId="{C5A17E2A-D912-498E-9DEA-B8F96A7ADCA8}" destId="{64089763-5641-47D9-9F30-0C2045D082A9}" srcOrd="0" destOrd="0" presId="urn:microsoft.com/office/officeart/2008/layout/VerticalCurvedList"/>
    <dgm:cxn modelId="{C80FB34B-EE66-4DF1-9232-64E011E1E167}" type="presParOf" srcId="{64089763-5641-47D9-9F30-0C2045D082A9}" destId="{1E3EF0E9-E483-42BC-9DB1-A49844D292C8}" srcOrd="0" destOrd="0" presId="urn:microsoft.com/office/officeart/2008/layout/VerticalCurvedList"/>
    <dgm:cxn modelId="{DBDF22FC-3ED9-4551-BC44-4445CC0647A0}" type="presParOf" srcId="{64089763-5641-47D9-9F30-0C2045D082A9}" destId="{C32DECE0-4BA4-4E4E-A718-FA7E90D1158D}" srcOrd="1" destOrd="0" presId="urn:microsoft.com/office/officeart/2008/layout/VerticalCurvedList"/>
    <dgm:cxn modelId="{373BF97A-50CC-4434-8C35-2DD77CF226D4}" type="presParOf" srcId="{64089763-5641-47D9-9F30-0C2045D082A9}" destId="{3249F118-C882-4CCF-ACA0-578B74134ECE}" srcOrd="2" destOrd="0" presId="urn:microsoft.com/office/officeart/2008/layout/VerticalCurvedList"/>
    <dgm:cxn modelId="{090BAEB3-8AEC-418C-AF22-EADEDAE4954A}" type="presParOf" srcId="{64089763-5641-47D9-9F30-0C2045D082A9}" destId="{D85BB5F4-484C-4B8E-87F3-4488407C1BF6}" srcOrd="3" destOrd="0" presId="urn:microsoft.com/office/officeart/2008/layout/VerticalCurvedList"/>
    <dgm:cxn modelId="{6EFE0526-B725-4C27-BE3E-D60CB637E139}" type="presParOf" srcId="{C5A17E2A-D912-498E-9DEA-B8F96A7ADCA8}" destId="{556AFEF5-3F6F-43FE-961F-5A03D8F2F7E2}" srcOrd="1" destOrd="0" presId="urn:microsoft.com/office/officeart/2008/layout/VerticalCurvedList"/>
    <dgm:cxn modelId="{B88387C0-B6F8-4BA7-8F10-5D39832E9DAC}" type="presParOf" srcId="{C5A17E2A-D912-498E-9DEA-B8F96A7ADCA8}" destId="{C46DA4E7-E82E-4D30-B8D1-05C769F0D997}" srcOrd="2" destOrd="0" presId="urn:microsoft.com/office/officeart/2008/layout/VerticalCurvedList"/>
    <dgm:cxn modelId="{93B972FF-147F-4802-AED9-A79705DBC8C2}" type="presParOf" srcId="{C46DA4E7-E82E-4D30-B8D1-05C769F0D997}" destId="{79E9BCAE-4DDE-4FBE-9B3B-32FDB1E10018}" srcOrd="0" destOrd="0" presId="urn:microsoft.com/office/officeart/2008/layout/VerticalCurvedList"/>
    <dgm:cxn modelId="{4F11A6A2-666C-4861-98E0-64B71F809878}" type="presParOf" srcId="{C5A17E2A-D912-498E-9DEA-B8F96A7ADCA8}" destId="{33EF65C2-82A5-401C-BEB7-640C0DB4EB45}" srcOrd="3" destOrd="0" presId="urn:microsoft.com/office/officeart/2008/layout/VerticalCurvedList"/>
    <dgm:cxn modelId="{99698975-E1BD-4F1B-90F1-30DEF2865FC8}" type="presParOf" srcId="{C5A17E2A-D912-498E-9DEA-B8F96A7ADCA8}" destId="{E995B9B0-5AF5-49FB-9C07-C1D7CA293820}" srcOrd="4" destOrd="0" presId="urn:microsoft.com/office/officeart/2008/layout/VerticalCurvedList"/>
    <dgm:cxn modelId="{EDD4BE5F-233D-4C98-8BE1-BC5B59E8334F}" type="presParOf" srcId="{E995B9B0-5AF5-49FB-9C07-C1D7CA293820}" destId="{A6F1FD4C-BBD7-41A7-803C-E1147161483A}" srcOrd="0" destOrd="0" presId="urn:microsoft.com/office/officeart/2008/layout/VerticalCurvedList"/>
    <dgm:cxn modelId="{57A82D6C-D945-4B78-8CD2-ED6B7CD63FC1}" type="presParOf" srcId="{C5A17E2A-D912-498E-9DEA-B8F96A7ADCA8}" destId="{ABBF2E3B-4FFC-48C4-BB1A-0ED31BE4D313}" srcOrd="5" destOrd="0" presId="urn:microsoft.com/office/officeart/2008/layout/VerticalCurvedList"/>
    <dgm:cxn modelId="{DB3B0364-2E5B-42BF-9468-23D286CD5E26}" type="presParOf" srcId="{C5A17E2A-D912-498E-9DEA-B8F96A7ADCA8}" destId="{C03C8E2A-7C12-49FD-B43D-A0B9A66CBEA9}" srcOrd="6" destOrd="0" presId="urn:microsoft.com/office/officeart/2008/layout/VerticalCurvedList"/>
    <dgm:cxn modelId="{4EC38EB7-0D83-4C49-A386-1AC40475048A}" type="presParOf" srcId="{C03C8E2A-7C12-49FD-B43D-A0B9A66CBEA9}" destId="{6C926FC9-5207-41FE-9451-533B7013EEAA}" srcOrd="0" destOrd="0" presId="urn:microsoft.com/office/officeart/2008/layout/VerticalCurvedList"/>
    <dgm:cxn modelId="{5D24678E-FDAD-49C9-AF98-69036CFC1987}" type="presParOf" srcId="{C5A17E2A-D912-498E-9DEA-B8F96A7ADCA8}" destId="{34018CBE-49FE-44FE-8FDB-9D689DD85C76}" srcOrd="7" destOrd="0" presId="urn:microsoft.com/office/officeart/2008/layout/VerticalCurvedList"/>
    <dgm:cxn modelId="{088FFD96-182C-4677-8425-A1ACCD95CFCC}" type="presParOf" srcId="{C5A17E2A-D912-498E-9DEA-B8F96A7ADCA8}" destId="{8B29E176-CB4B-46D9-9CE3-623611BBF259}" srcOrd="8" destOrd="0" presId="urn:microsoft.com/office/officeart/2008/layout/VerticalCurvedList"/>
    <dgm:cxn modelId="{4F9CABCB-E2DC-4B1C-B8F2-BF7CF08CA55A}" type="presParOf" srcId="{8B29E176-CB4B-46D9-9CE3-623611BBF259}" destId="{A54A1981-F295-47B1-BA17-369F71676F18}" srcOrd="0" destOrd="0" presId="urn:microsoft.com/office/officeart/2008/layout/VerticalCurvedList"/>
    <dgm:cxn modelId="{5C00DB31-DAC5-45F9-8899-D925E0F237E2}" type="presParOf" srcId="{C5A17E2A-D912-498E-9DEA-B8F96A7ADCA8}" destId="{294E9B3E-C859-4E83-B81C-E2E47B08CAC3}" srcOrd="9" destOrd="0" presId="urn:microsoft.com/office/officeart/2008/layout/VerticalCurvedList"/>
    <dgm:cxn modelId="{381C5A41-1CA1-4A0A-8B99-E9E9494E7D4F}" type="presParOf" srcId="{C5A17E2A-D912-498E-9DEA-B8F96A7ADCA8}" destId="{3B28B3D2-9E65-42FC-BB4D-DB360DFCD93D}" srcOrd="10" destOrd="0" presId="urn:microsoft.com/office/officeart/2008/layout/VerticalCurvedList"/>
    <dgm:cxn modelId="{A07F5647-537D-47F0-A24D-743DD720E8EF}" type="presParOf" srcId="{3B28B3D2-9E65-42FC-BB4D-DB360DFCD93D}" destId="{949AC2A6-CD90-4D44-84C5-E8EE31E6FA93}" srcOrd="0" destOrd="0" presId="urn:microsoft.com/office/officeart/2008/layout/VerticalCurvedList"/>
    <dgm:cxn modelId="{2131E433-2840-443C-A4A8-79ECEEF62129}" type="presParOf" srcId="{C5A17E2A-D912-498E-9DEA-B8F96A7ADCA8}" destId="{5A0CBBB0-1606-4723-8C2A-CAE58EECC452}" srcOrd="11" destOrd="0" presId="urn:microsoft.com/office/officeart/2008/layout/VerticalCurvedList"/>
    <dgm:cxn modelId="{A72868C7-52B5-4D1D-BE89-E5C550BC78B9}" type="presParOf" srcId="{C5A17E2A-D912-498E-9DEA-B8F96A7ADCA8}" destId="{86F5BA0D-F85F-4A03-B4EF-B3D1CC86B502}" srcOrd="12" destOrd="0" presId="urn:microsoft.com/office/officeart/2008/layout/VerticalCurvedList"/>
    <dgm:cxn modelId="{7C6EA9B3-29C6-43BC-9C9F-8218BC66AE4D}" type="presParOf" srcId="{86F5BA0D-F85F-4A03-B4EF-B3D1CC86B502}" destId="{79B217AD-6FF1-4D1F-9A9D-87B383E2D2D4}" srcOrd="0" destOrd="0" presId="urn:microsoft.com/office/officeart/2008/layout/VerticalCurvedList"/>
    <dgm:cxn modelId="{1281C818-3817-478E-9827-7D0FE0F86AA5}" type="presParOf" srcId="{C5A17E2A-D912-498E-9DEA-B8F96A7ADCA8}" destId="{16E166DD-9061-4EA9-892B-E16B3064797B}" srcOrd="13" destOrd="0" presId="urn:microsoft.com/office/officeart/2008/layout/VerticalCurvedList"/>
    <dgm:cxn modelId="{C7D2CD72-1421-4A42-BDFC-A0ADA385884C}" type="presParOf" srcId="{C5A17E2A-D912-498E-9DEA-B8F96A7ADCA8}" destId="{3C06CEF9-F30D-4848-9A6E-F027B123B850}" srcOrd="14" destOrd="0" presId="urn:microsoft.com/office/officeart/2008/layout/VerticalCurvedList"/>
    <dgm:cxn modelId="{14F65075-E9F5-42C1-8A3B-A56FACBF42A4}" type="presParOf" srcId="{3C06CEF9-F30D-4848-9A6E-F027B123B850}" destId="{21989F83-A471-4F6C-A92F-F48CA5DE47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2DECE0-4BA4-4E4E-A718-FA7E90D1158D}">
      <dsp:nvSpPr>
        <dsp:cNvPr id="0" name=""/>
        <dsp:cNvSpPr/>
      </dsp:nvSpPr>
      <dsp:spPr>
        <a:xfrm>
          <a:off x="-6715497" y="-1025244"/>
          <a:ext cx="7979820" cy="7979820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AFEF5-3F6F-43FE-961F-5A03D8F2F7E2}">
      <dsp:nvSpPr>
        <dsp:cNvPr id="0" name=""/>
        <dsp:cNvSpPr/>
      </dsp:nvSpPr>
      <dsp:spPr>
        <a:xfrm>
          <a:off x="452238" y="173692"/>
          <a:ext cx="7461130" cy="61286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Бюджетное законодательство Российской Федерации – Федеральный закон №145-ФЗ от 31 июля 1998 года</a:t>
          </a:r>
        </a:p>
      </dsp:txBody>
      <dsp:txXfrm>
        <a:off x="452238" y="173692"/>
        <a:ext cx="7461130" cy="612869"/>
      </dsp:txXfrm>
    </dsp:sp>
    <dsp:sp modelId="{79E9BCAE-4DDE-4FBE-9B3B-32FDB1E10018}">
      <dsp:nvSpPr>
        <dsp:cNvPr id="0" name=""/>
        <dsp:cNvSpPr/>
      </dsp:nvSpPr>
      <dsp:spPr>
        <a:xfrm>
          <a:off x="62905" y="202190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3EF65C2-82A5-401C-BEB7-640C0DB4EB45}">
      <dsp:nvSpPr>
        <dsp:cNvPr id="0" name=""/>
        <dsp:cNvSpPr/>
      </dsp:nvSpPr>
      <dsp:spPr>
        <a:xfrm>
          <a:off x="943995" y="1123836"/>
          <a:ext cx="7048208" cy="447801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88497"/>
                <a:satOff val="901"/>
                <a:lumOff val="5407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-88497"/>
                <a:satOff val="901"/>
                <a:lumOff val="5407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-88497"/>
                <a:satOff val="901"/>
                <a:lumOff val="5407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-88497"/>
                <a:satOff val="901"/>
                <a:lumOff val="5407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-88497"/>
              <a:satOff val="901"/>
              <a:lumOff val="540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Указы Президента Российской Федерации от 7 мая 2012  №596-606, 29 мая 2017 №240</a:t>
          </a:r>
        </a:p>
      </dsp:txBody>
      <dsp:txXfrm>
        <a:off x="943995" y="1123836"/>
        <a:ext cx="7048208" cy="447801"/>
      </dsp:txXfrm>
    </dsp:sp>
    <dsp:sp modelId="{A6F1FD4C-BBD7-41A7-803C-E1147161483A}">
      <dsp:nvSpPr>
        <dsp:cNvPr id="0" name=""/>
        <dsp:cNvSpPr/>
      </dsp:nvSpPr>
      <dsp:spPr>
        <a:xfrm>
          <a:off x="550889" y="1010950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ABBF2E3B-4FFC-48C4-BB1A-0ED31BE4D313}">
      <dsp:nvSpPr>
        <dsp:cNvPr id="0" name=""/>
        <dsp:cNvSpPr/>
      </dsp:nvSpPr>
      <dsp:spPr>
        <a:xfrm>
          <a:off x="1107282" y="1785952"/>
          <a:ext cx="6958441" cy="83173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176995"/>
                <a:satOff val="1802"/>
                <a:lumOff val="10814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-176995"/>
                <a:satOff val="1802"/>
                <a:lumOff val="10814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-176995"/>
                <a:satOff val="1802"/>
                <a:lumOff val="10814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-176995"/>
                <a:satOff val="1802"/>
                <a:lumOff val="10814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-176995"/>
              <a:satOff val="1802"/>
              <a:lumOff val="1081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kern="1200" baseline="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i="0" kern="1200" dirty="0" smtClean="0"/>
            <a:t>Указ Президента Российской Федерации от 25 апреля 2019 г. N 193 "Об оценке эффективности деятельности высших должностных лиц (руководителей высших исполнительных органов государственной власти) субъектов Российской Федерации и деятельности органов исполнительной власти субъектов Российской Федерации"</a:t>
          </a:r>
          <a:endParaRPr lang="ru-RU" sz="1200" b="0" kern="1200" baseline="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baseline="0" dirty="0"/>
        </a:p>
      </dsp:txBody>
      <dsp:txXfrm>
        <a:off x="1107282" y="1785952"/>
        <a:ext cx="6958441" cy="831737"/>
      </dsp:txXfrm>
    </dsp:sp>
    <dsp:sp modelId="{6C926FC9-5207-41FE-9451-533B7013EEAA}">
      <dsp:nvSpPr>
        <dsp:cNvPr id="0" name=""/>
        <dsp:cNvSpPr/>
      </dsp:nvSpPr>
      <dsp:spPr>
        <a:xfrm>
          <a:off x="818302" y="1819118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4018CBE-49FE-44FE-8FDB-9D689DD85C76}">
      <dsp:nvSpPr>
        <dsp:cNvPr id="0" name=""/>
        <dsp:cNvSpPr/>
      </dsp:nvSpPr>
      <dsp:spPr>
        <a:xfrm>
          <a:off x="1349562" y="2786053"/>
          <a:ext cx="6794369" cy="50009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265492"/>
                <a:satOff val="2703"/>
                <a:lumOff val="16221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-265492"/>
                <a:satOff val="2703"/>
                <a:lumOff val="16221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-265492"/>
                <a:satOff val="2703"/>
                <a:lumOff val="16221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-265492"/>
                <a:satOff val="2703"/>
                <a:lumOff val="16221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-265492"/>
              <a:satOff val="2703"/>
              <a:lumOff val="1622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/>
            <a:t>Федеральный закон от 28 июня 2014 № 172- ФЗ «О стратегическом планировании в Российской Федерации»</a:t>
          </a:r>
          <a:endParaRPr lang="ru-RU" sz="1200" b="0" i="0" kern="1200" dirty="0"/>
        </a:p>
      </dsp:txBody>
      <dsp:txXfrm>
        <a:off x="1349562" y="2786053"/>
        <a:ext cx="6794369" cy="500097"/>
      </dsp:txXfrm>
    </dsp:sp>
    <dsp:sp modelId="{A54A1981-F295-47B1-BA17-369F71676F18}">
      <dsp:nvSpPr>
        <dsp:cNvPr id="0" name=""/>
        <dsp:cNvSpPr/>
      </dsp:nvSpPr>
      <dsp:spPr>
        <a:xfrm>
          <a:off x="821542" y="2643209"/>
          <a:ext cx="673572" cy="6735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-265492"/>
              <a:satOff val="2703"/>
              <a:lumOff val="162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94E9B3E-C859-4E83-B81C-E2E47B08CAC3}">
      <dsp:nvSpPr>
        <dsp:cNvPr id="0" name=""/>
        <dsp:cNvSpPr/>
      </dsp:nvSpPr>
      <dsp:spPr>
        <a:xfrm>
          <a:off x="1295369" y="3500462"/>
          <a:ext cx="6696835" cy="66165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353989"/>
                <a:satOff val="3604"/>
                <a:lumOff val="21627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-353989"/>
                <a:satOff val="3604"/>
                <a:lumOff val="21627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-353989"/>
                <a:satOff val="3604"/>
                <a:lumOff val="21627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-353989"/>
                <a:satOff val="3604"/>
                <a:lumOff val="21627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-353989"/>
              <a:satOff val="3604"/>
              <a:lumOff val="2162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Законодательство Российской Федерации и Московской области о налогах и сборах</a:t>
          </a:r>
          <a:r>
            <a:rPr lang="ru-RU" sz="1600" kern="1200" baseline="0" dirty="0" smtClean="0"/>
            <a:t>  </a:t>
          </a:r>
        </a:p>
      </dsp:txBody>
      <dsp:txXfrm>
        <a:off x="1295369" y="3500462"/>
        <a:ext cx="6696835" cy="661652"/>
      </dsp:txXfrm>
    </dsp:sp>
    <dsp:sp modelId="{949AC2A6-CD90-4D44-84C5-E8EE31E6FA93}">
      <dsp:nvSpPr>
        <dsp:cNvPr id="0" name=""/>
        <dsp:cNvSpPr/>
      </dsp:nvSpPr>
      <dsp:spPr>
        <a:xfrm>
          <a:off x="848403" y="3500461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5A0CBBB0-1606-4723-8C2A-CAE58EECC452}">
      <dsp:nvSpPr>
        <dsp:cNvPr id="0" name=""/>
        <dsp:cNvSpPr/>
      </dsp:nvSpPr>
      <dsp:spPr>
        <a:xfrm>
          <a:off x="972710" y="4305402"/>
          <a:ext cx="6990778" cy="55238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442487"/>
                <a:satOff val="4505"/>
                <a:lumOff val="27034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-442487"/>
                <a:satOff val="4505"/>
                <a:lumOff val="27034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-442487"/>
                <a:satOff val="4505"/>
                <a:lumOff val="27034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-442487"/>
                <a:satOff val="4505"/>
                <a:lumOff val="27034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-442487"/>
              <a:satOff val="4505"/>
              <a:lumOff val="2703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Нормативно правовые акты Совета Депутатов и Главы Лотошинского муниципального района  (городского округа Лотошино)</a:t>
          </a:r>
          <a:endParaRPr lang="ru-RU" sz="1200" kern="1200" baseline="0" dirty="0"/>
        </a:p>
      </dsp:txBody>
      <dsp:txXfrm>
        <a:off x="972710" y="4305402"/>
        <a:ext cx="6990778" cy="552382"/>
      </dsp:txXfrm>
    </dsp:sp>
    <dsp:sp modelId="{79B217AD-6FF1-4D1F-9A9D-87B383E2D2D4}">
      <dsp:nvSpPr>
        <dsp:cNvPr id="0" name=""/>
        <dsp:cNvSpPr/>
      </dsp:nvSpPr>
      <dsp:spPr>
        <a:xfrm>
          <a:off x="550889" y="4244808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16E166DD-9061-4EA9-892B-E16B3064797B}">
      <dsp:nvSpPr>
        <dsp:cNvPr id="0" name=""/>
        <dsp:cNvSpPr/>
      </dsp:nvSpPr>
      <dsp:spPr>
        <a:xfrm>
          <a:off x="544063" y="5102914"/>
          <a:ext cx="7396803" cy="60093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530984"/>
                <a:satOff val="5406"/>
                <a:lumOff val="32441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-530984"/>
                <a:satOff val="5406"/>
                <a:lumOff val="32441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-530984"/>
                <a:satOff val="5406"/>
                <a:lumOff val="32441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-530984"/>
                <a:satOff val="5406"/>
                <a:lumOff val="32441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-530984"/>
              <a:satOff val="5406"/>
              <a:lumOff val="3244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Методические рекомендации МЭФ МО по составлению и исполнению местных бюджетов на основе муниципальных программ</a:t>
          </a:r>
          <a:endParaRPr lang="ru-RU" sz="1200" kern="1200" baseline="0" dirty="0"/>
        </a:p>
      </dsp:txBody>
      <dsp:txXfrm>
        <a:off x="544063" y="5102914"/>
        <a:ext cx="7396803" cy="600939"/>
      </dsp:txXfrm>
    </dsp:sp>
    <dsp:sp modelId="{21989F83-A471-4F6C-A92F-F48CA5DE471A}">
      <dsp:nvSpPr>
        <dsp:cNvPr id="0" name=""/>
        <dsp:cNvSpPr/>
      </dsp:nvSpPr>
      <dsp:spPr>
        <a:xfrm>
          <a:off x="62905" y="5053568"/>
          <a:ext cx="673572" cy="6735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DCD77E-066F-4BEE-B277-015FDF390319}" type="datetimeFigureOut">
              <a:rPr lang="ru-RU"/>
              <a:pPr>
                <a:defRPr/>
              </a:pPr>
              <a:t>24.07.2020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642763"/>
            <a:ext cx="5335270" cy="439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28383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FF8D50-618E-4D1F-B170-1BA30CB7DC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9260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F9A23F-63F4-4F69-908D-8C54D27CE196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D53890-9D32-47C4-9A37-A945A7750EA6}" type="slidenum">
              <a:rPr lang="ru-RU" smtClean="0">
                <a:cs typeface="Arial" charset="0"/>
              </a:rPr>
              <a:pPr/>
              <a:t>13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B9FD22-7767-4371-862C-3555BE8AC075}" type="slidenum">
              <a:rPr lang="ru-RU" smtClean="0">
                <a:cs typeface="Arial" charset="0"/>
              </a:rPr>
              <a:pPr/>
              <a:t>20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8EE69-509D-402C-8D97-F13A6CF293D0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7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DD8F8-8151-4734-8CD1-34D1EA590C7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E52F-C5D6-417E-857B-1CA783D8551F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59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7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45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4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CD25-9DED-4297-8B83-92B0B76848A7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5674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88B7-A413-4FC2-9B6B-52533DFAA6FB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31A32-585E-419A-9D8B-6EFC62226C0E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83EB-8DB2-4E90-A4EC-B59EB231A90C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6B98-1B23-41AB-9558-9710F4EB0199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F0F7-A5E6-4E23-873F-0DE72E70A799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7EBDA-1835-4491-A2B9-7724BED7656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C423-0D69-4047-A7A1-057B0D973D3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D36B3-124C-4264-9783-28CC55ACCA58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build="p" autoUpdateAnimBg="0"/>
      <p:bldP spid="3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473A508-2951-4BBE-8534-2D1912DFC64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5" r:id="rId2"/>
    <p:sldLayoutId id="2147484437" r:id="rId3"/>
    <p:sldLayoutId id="2147484434" r:id="rId4"/>
    <p:sldLayoutId id="2147484433" r:id="rId5"/>
    <p:sldLayoutId id="2147484432" r:id="rId6"/>
    <p:sldLayoutId id="2147484431" r:id="rId7"/>
    <p:sldLayoutId id="2147484430" r:id="rId8"/>
    <p:sldLayoutId id="2147484438" r:id="rId9"/>
    <p:sldLayoutId id="2147484429" r:id="rId10"/>
    <p:sldLayoutId id="2147484428" r:id="rId11"/>
    <p:sldLayoutId id="2147484439" r:id="rId12"/>
    <p:sldLayoutId id="2147484440" r:id="rId13"/>
    <p:sldLayoutId id="2147484427" r:id="rId14"/>
    <p:sldLayoutId id="2147484441" r:id="rId15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mailto:lot-finupr@yandex.ru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916832"/>
            <a:ext cx="4786346" cy="151216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БЮДЖЕТ ДЛЯ ГРАЖДАН</a:t>
            </a:r>
            <a:endParaRPr lang="ru-RU" sz="33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6613" y="1844675"/>
            <a:ext cx="16335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75" y="1989138"/>
            <a:ext cx="2233613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728" y="4437112"/>
            <a:ext cx="6671664" cy="1656184"/>
          </a:xfrm>
          <a:prstGeom prst="rect">
            <a:avLst/>
          </a:prstGeom>
          <a:gradFill>
            <a:gsLst>
              <a:gs pos="60000">
                <a:schemeClr val="bg2">
                  <a:lumMod val="9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 соответствии с решением Совета депутатов городского округа Лотошино Московской области от 04.06.2020 №114/11 «Об исполнении бюджета Лотошинского муниципального района Московской области за 2019 год»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06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5467368"/>
          </a:xfrm>
        </p:spPr>
        <p:txBody>
          <a:bodyPr/>
          <a:lstStyle/>
          <a:p>
            <a:pPr indent="-450000" algn="just"/>
            <a:r>
              <a:rPr lang="ru-RU" sz="1600" dirty="0" smtClean="0">
                <a:solidFill>
                  <a:srgbClr val="7030A0"/>
                </a:solidFill>
              </a:rPr>
              <a:t>расходов (увеличению) по социально значимым и приоритетным для округа направлениям, в том числе за счет</a:t>
            </a:r>
          </a:p>
          <a:p>
            <a:pPr indent="-450000" algn="just"/>
            <a:r>
              <a:rPr lang="ru-RU" sz="1600" dirty="0" smtClean="0">
                <a:solidFill>
                  <a:srgbClr val="7030A0"/>
                </a:solidFill>
              </a:rPr>
              <a:t>оптимизации неэффективных расходов;</a:t>
            </a:r>
          </a:p>
          <a:p>
            <a:pPr indent="-450000" algn="just"/>
            <a:r>
              <a:rPr lang="ru-RU" sz="1600" dirty="0" smtClean="0">
                <a:solidFill>
                  <a:srgbClr val="7030A0"/>
                </a:solidFill>
              </a:rPr>
              <a:t>объемов безвозмездных поступлений из бюджета Московской области и других поступлений.</a:t>
            </a:r>
          </a:p>
          <a:p>
            <a:pPr indent="457200"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Основные приоритеты расходов бюджета Лотошинского муниципального района в 2019 - 2021 годах определены с учетом необходимости решения неотложных проблем экономического и социального развития, достижения целевых показателей, обозначенных в указах Президента Российской Федерации от 7 мая 2012 года.</a:t>
            </a:r>
          </a:p>
          <a:p>
            <a:pPr indent="457200"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Значительный объем бюджетных средств был направлен на решение вопросов финансового обеспечения расходов по приоритетным для района направлениям.</a:t>
            </a:r>
          </a:p>
          <a:p>
            <a:pPr indent="457200" algn="just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indent="457200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Информация от оценке налоговых льгот (налоговых расходов), предоставляемых в соответствии с решениями, принятыми органами местного самоуправления Московской области за 2019 год</a:t>
            </a:r>
            <a:endParaRPr lang="ru-RU" sz="1600" dirty="0" smtClean="0">
              <a:solidFill>
                <a:srgbClr val="7030A0"/>
              </a:solidFill>
            </a:endParaRPr>
          </a:p>
          <a:p>
            <a:pPr indent="457200" algn="just">
              <a:buNone/>
            </a:pPr>
            <a:endParaRPr lang="ru-RU" sz="1600" dirty="0" smtClean="0">
              <a:solidFill>
                <a:srgbClr val="7030A0"/>
              </a:solidFill>
            </a:endParaRPr>
          </a:p>
          <a:p>
            <a:pPr indent="457200"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В 2019 году решениями Совета депутатов Лотошинского муниципального района льготы по налоговым платежам налогоплательщикам – организациям и налогоплательщикам -физическим лицам не предоставлялись.</a:t>
            </a:r>
          </a:p>
          <a:p>
            <a:pPr indent="457200" algn="just">
              <a:buNone/>
            </a:pPr>
            <a:endParaRPr lang="ru-RU" sz="1600" dirty="0" smtClean="0">
              <a:solidFill>
                <a:srgbClr val="7030A0"/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38200"/>
          </a:xfrm>
        </p:spPr>
        <p:txBody>
          <a:bodyPr/>
          <a:lstStyle/>
          <a:p>
            <a:pPr algn="ctr" eaLnBrk="1" fontAlgn="auto" hangingPunct="1"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Изменения в решение Совета депутатов Лотошинского муниципального района от 20.12.2018 №506/50 «О бюджете Лотошинского муниципального района Московской области на 2019 год и на плановый период 2020 и 2021 годов»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28803"/>
          <a:ext cx="8229698" cy="45224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8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3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87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72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64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Решения Совета  депутатов Лотошинского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В том числе налоговые и неналоговые</a:t>
                      </a:r>
                      <a:endParaRPr kumimoji="0"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Профицит</a:t>
                      </a:r>
                      <a:r>
                        <a:rPr lang="ru-RU" sz="1200" dirty="0" smtClean="0"/>
                        <a:t> (+) / Дефицит (-)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Уровень дефицита</a:t>
                      </a:r>
                    </a:p>
                    <a:p>
                      <a:pPr algn="ctr"/>
                      <a:r>
                        <a:rPr lang="ru-RU" sz="1200" dirty="0" smtClean="0"/>
                        <a:t> (%)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ru-RU" sz="1200" dirty="0" smtClean="0"/>
                        <a:t>Решение Совета депутатов Лотошинского муниципального района Московской области «О бюджете Лотошинского муниципального района Московской области на 2019 год и на плановый</a:t>
                      </a:r>
                      <a:r>
                        <a:rPr lang="ru-RU" sz="1200" baseline="0" dirty="0" smtClean="0"/>
                        <a:t> период 2020 и 2021 годов»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№506/50 от 20.12.2018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739 001,2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283 493,9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744 001, 2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- 5 000,0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ru-RU" sz="1200" dirty="0" smtClean="0"/>
                        <a:t>Решение Совета депутатов Лотошинского муниципального района Московской области (Совета депутатов городского округа Лотошино Московской области) о внесении изменений в решение Совета депутатов Лотошинского муниципального района Московской области от 20.12.2018 №506/50 «О бюджете Лотошинского муниципального района Московской области на 2019 год и на плановый</a:t>
                      </a:r>
                      <a:r>
                        <a:rPr lang="ru-RU" sz="1200" baseline="0" dirty="0" smtClean="0"/>
                        <a:t> период 2020 и 2021 годов»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№535/51 от 21.02.2019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771 527,4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288 862,9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780 727,4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- 9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№548/53 от 25.04.2019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829 305,4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291 881,8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838 505,4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- 9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№577/55 от 27.06.2019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864 384,4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293 907,1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873 584,4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- 9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№584/56 от 22.08.2019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830 581,1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295 914,9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839 781,1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- 9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№44/4 от 31.10.2019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831 941,4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296 248,5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841 141,4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- 9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8,1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№66/7 от 19.12.2019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840 220,9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286 005,0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849 420,9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- 9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Основные характеристики  исполнения бюджета Лотошинского муниципального района за 2019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9" y="1714487"/>
          <a:ext cx="8329642" cy="4288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01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9853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Наименование</a:t>
                      </a:r>
                      <a:r>
                        <a:rPr lang="ru-RU" sz="1600" b="0" baseline="0" dirty="0" smtClean="0"/>
                        <a:t> показателя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 2018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Уточнённый  план 2019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 2019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465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Общий объём доходов 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820 923,0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840 220,9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809 166,8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3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Темп роста (в % к предыдущему году)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107,9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98,6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31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 них: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62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 налоговые и неналоговые 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270 701,6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286 005,0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266 868,8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31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 безвозмездные поступления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550 221,4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554 215,9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542 298,0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361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Общий объём расходов 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801 053,5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853 000,5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805 154,8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Темп роста (в % к предыдущему году)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107,7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5082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Дефицит бюджета (-), </a:t>
                      </a:r>
                      <a:r>
                        <a:rPr lang="ru-RU" sz="1600" i="1" dirty="0" err="1" smtClean="0"/>
                        <a:t>профицит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бюджета</a:t>
                      </a:r>
                      <a:r>
                        <a:rPr lang="ru-RU" sz="1600" i="1" dirty="0" smtClean="0"/>
                        <a:t> (+)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19 869,5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-9 200,0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4 012,0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7465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Муниципальный долг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30 000,0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Доходная часть бюджета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Лотошинского муниципального района</a:t>
            </a:r>
          </a:p>
        </p:txBody>
      </p:sp>
      <p:graphicFrame>
        <p:nvGraphicFramePr>
          <p:cNvPr id="25602" name="Содержимое 10"/>
          <p:cNvGraphicFramePr>
            <a:graphicFrameLocks noGrp="1"/>
          </p:cNvGraphicFramePr>
          <p:nvPr>
            <p:ph idx="1"/>
          </p:nvPr>
        </p:nvGraphicFramePr>
        <p:xfrm>
          <a:off x="2124075" y="1784350"/>
          <a:ext cx="5086350" cy="4167188"/>
        </p:xfrm>
        <a:graphic>
          <a:graphicData uri="http://schemas.openxmlformats.org/presentationml/2006/ole">
            <p:oleObj spid="_x0000_s25609" name="Worksheet" r:id="rId4" imgW="6962760" imgH="5705565" progId="">
              <p:embed/>
            </p:oleObj>
          </a:graphicData>
        </a:graphic>
      </p:graphicFrame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114925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Структура доходов бюджета Лотошинского муниципального района 2019 года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285992"/>
          <a:ext cx="858679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Структура налоговых доходов бюджета Лотошинского муниципального района 2019 года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50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Структура неналоговых доходов бюджета Лотошинского муниципального района 2019 года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37"/>
          <a:ext cx="8229600" cy="489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Структура безвозмездных поступлений от других бюджетов бюджетной системы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28750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363272" cy="136815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Информация об объеме налоговых и неналоговых доходов на душу населения Лотошинского муниципального района Московской области 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4864488"/>
              </p:ext>
            </p:extLst>
          </p:nvPr>
        </p:nvGraphicFramePr>
        <p:xfrm>
          <a:off x="428596" y="2571744"/>
          <a:ext cx="8280921" cy="345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5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151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(исполнение)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(исполнение)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633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Налоговые доходы </a:t>
                      </a:r>
                      <a:r>
                        <a:rPr lang="ru-RU" sz="1300" b="0" dirty="0" smtClean="0"/>
                        <a:t>(тыс. руб.)</a:t>
                      </a:r>
                    </a:p>
                    <a:p>
                      <a:r>
                        <a:rPr lang="ru-RU" sz="1300" dirty="0" smtClean="0"/>
                        <a:t>темп роста (%)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221 323,8</a:t>
                      </a:r>
                    </a:p>
                    <a:p>
                      <a:r>
                        <a:rPr lang="ru-RU" sz="1400" dirty="0" smtClean="0"/>
                        <a:t>109,8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225 695,6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220 830,7</a:t>
                      </a:r>
                    </a:p>
                    <a:p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Неналоговые доходы </a:t>
                      </a:r>
                      <a:r>
                        <a:rPr lang="ru-RU" sz="1300" dirty="0" smtClean="0"/>
                        <a:t>(тыс. руб.)</a:t>
                      </a:r>
                    </a:p>
                    <a:p>
                      <a:r>
                        <a:rPr lang="ru-RU" sz="1300" dirty="0" smtClean="0"/>
                        <a:t>темп роста (%)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49 377,7</a:t>
                      </a:r>
                    </a:p>
                    <a:p>
                      <a:r>
                        <a:rPr lang="ru-RU" sz="1400" dirty="0" smtClean="0"/>
                        <a:t>103,3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60 309,4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</a:t>
                      </a:r>
                      <a:r>
                        <a:rPr lang="ru-RU" sz="1400" baseline="0" dirty="0" smtClean="0"/>
                        <a:t> 038,1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93,2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ИТОГО ДОХОДОВ</a:t>
                      </a:r>
                      <a:r>
                        <a:rPr lang="ru-RU" sz="1300" baseline="0" dirty="0" smtClean="0"/>
                        <a:t> (тыс. руб.)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270 701,5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286 005,0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266 868,8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Численность постоянного населения (человек)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16 126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15 953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16 084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НА ДУШУ НАСЕЛЕНИЯ (рублей)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16 786,6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17 928,0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16 592,2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Информация </a:t>
            </a:r>
            <a:r>
              <a:rPr lang="ru-RU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об объемах налоговых и неналоговых доходов бюджета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Лотошинского муниципального района (с учетом  межбюджетных трансфертов) на </a:t>
            </a:r>
            <a:r>
              <a:rPr lang="ru-RU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душу населения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сравнении с другими муниципальными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районами и городскими округами </a:t>
            </a:r>
            <a:r>
              <a:rPr lang="ru-RU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Московской области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2564904"/>
          <a:ext cx="8928991" cy="32954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{F5AB1C69-6EDB-4FF4-983F-18BD219EF322}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6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1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8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34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Виды доходов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бюджеты в среднем по Московской области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Лотошинский муниципальный район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сравнении с другими муниципальными образованиями Московской области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Волоколамский муниципальный район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округ Электрогорск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округ Шаховская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округ </a:t>
                      </a:r>
                      <a:r>
                        <a:rPr kumimoji="0" lang="ru-RU" sz="11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Балашиха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округ Озеры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1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ВСЕГО, в том числе: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46 785,3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50 308,8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75 718,7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48 715,8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75 947,7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29 661,7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59 055,9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Налоговые и неналоговые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21 961,5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16 592,2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18 409,2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16 799,4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26 072,6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11 904,9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24 050,1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74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24 823,8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33 716,6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57 309,5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31 916,4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49 875,1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17 756,8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35 005,8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solidFill>
                            <a:schemeClr val="tx1"/>
                          </a:solidFill>
                        </a:rPr>
                        <a:t>Численность постоянного населения на 01 января 2020 года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200" i="1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7 690 863</a:t>
                      </a: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200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16 084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39 106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22 653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25 586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518 788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34 086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84368" y="2276872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(рублей)</a:t>
            </a:r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3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Уважаемые граждане, жители городского округа Лотошино!</a:t>
            </a:r>
            <a:endParaRPr lang="ru-RU" sz="2800" dirty="0" smtClean="0">
              <a:solidFill>
                <a:srgbClr val="7030A0"/>
              </a:solidFill>
            </a:endParaRPr>
          </a:p>
          <a:p>
            <a:pPr indent="450000" algn="just"/>
            <a:r>
              <a:rPr lang="ru-RU" sz="2000" dirty="0" smtClean="0">
                <a:solidFill>
                  <a:srgbClr val="7030A0"/>
                </a:solidFill>
              </a:rPr>
              <a:t>Вашему вниманию представляется отчет об исполнении бюджета Лотошинского муниципального района Московской области за 2019 год, подготовленный финансово-экономическим управлением администрации городского округа Лотошино Московской области в доступной форме для широкого круга заинтересованных пользователей.</a:t>
            </a:r>
          </a:p>
          <a:p>
            <a:pPr indent="450000" algn="just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Представленный Бюджет для граждан разработан в целях ознакомления граждан с фактическими показателями развития экономики Лотошинского муниципального района Московской области, исполнением основных показателей бюджета Лотошинского муниципального района, с основными направлениями расходования средств бюджета Лотошинского муниципального района, достигнутыми результатами использования бюджетных ассигнований, направленных на реализацию муниципальных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611188" y="765175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Динамика расходов бюджета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Лотошинского муниципального района</a:t>
            </a:r>
          </a:p>
        </p:txBody>
      </p:sp>
      <p:graphicFrame>
        <p:nvGraphicFramePr>
          <p:cNvPr id="29698" name="Содержимое 10"/>
          <p:cNvGraphicFramePr>
            <a:graphicFrameLocks noGrp="1"/>
          </p:cNvGraphicFramePr>
          <p:nvPr>
            <p:ph idx="1"/>
          </p:nvPr>
        </p:nvGraphicFramePr>
        <p:xfrm>
          <a:off x="927100" y="2166938"/>
          <a:ext cx="7099300" cy="3868737"/>
        </p:xfrm>
        <a:graphic>
          <a:graphicData uri="http://schemas.openxmlformats.org/presentationml/2006/ole">
            <p:oleObj spid="_x0000_s29705" name="Worksheet" r:id="rId4" imgW="7324830" imgH="3991065" progId="">
              <p:embed/>
            </p:oleObj>
          </a:graphicData>
        </a:graphic>
      </p:graphicFrame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114925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6143636" y="6072206"/>
            <a:ext cx="14144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/>
              <a:t>тыс. рублей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929618" cy="92869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Распределение ассигнований по разделам и подразделам классификации расходов бюджета Лотошинского муниципального района за 2019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3051"/>
          <a:ext cx="8229600" cy="46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263" y="549275"/>
            <a:ext cx="7273925" cy="5080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Информация о расходах с учётом интересов целевых групп пользователей за 2019 год</a:t>
            </a:r>
            <a:endParaRPr lang="ru-RU" sz="1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3797" name="Диаграмма 8"/>
          <p:cNvPicPr>
            <a:picLocks noGrp="1" noChangeAspect="1"/>
          </p:cNvPicPr>
          <p:nvPr>
            <p:ph type="ch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3714752"/>
            <a:ext cx="1071570" cy="11619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0232" y="1196975"/>
            <a:ext cx="6430981" cy="1089017"/>
          </a:xfrm>
        </p:spPr>
        <p:txBody>
          <a:bodyPr/>
          <a:lstStyle/>
          <a:p>
            <a:pPr algn="just"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Предоставление гражданам субсидий на оплату жилого помещения и коммунальных услуг</a:t>
            </a: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соответствии с муниципальной программой «Социальная защита населения Лотошинского муниципального района на 2018-2022 годы» от 21.06.2017 №973   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План 2019 года 23 144,0 тыс. руб.;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Исполнено в 2019 году 22 492,2 тыс. руб.или 97,2%</a:t>
            </a:r>
            <a:endParaRPr lang="ru-RU" sz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3714752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Компенсация родительской платы за присмотр и уход за детьми, осваивающими образовательные программы дошкольного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 в соответствии с муниципальной программой «Развитие образования в Лотошинском муниципальном районе Московской области на 2018-2022 годы» от 21.06.2017 №975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План 2019 года 3 300,0 тыс. руб.;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Исполнено в 2019 году 3 160,6 тыс. руб.или 95,8%</a:t>
            </a:r>
            <a:endParaRPr lang="ru-RU" sz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5143512"/>
            <a:ext cx="685804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Частичная компенсация арендной платы по договору аренды (найма) жилья медицинским работникам ГБУЗ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ЛЦРБ в соответствии с решением Совета депутатов Лотошинского муниципального района Московской области от 18.07.2016 №208/25 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	 </a:t>
            </a: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План 2019 года 78,0 тыс. руб.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 Исполнено в 2019 году 78,0 </a:t>
            </a:r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руб. или 100,0%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b="1" dirty="0">
              <a:solidFill>
                <a:srgbClr val="00B0F0"/>
              </a:solidFill>
              <a:latin typeface="Constantia"/>
              <a:cs typeface="+mn-cs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143512"/>
            <a:ext cx="1423988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71547"/>
            <a:ext cx="109893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428868"/>
            <a:ext cx="1071570" cy="106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928794" y="2285992"/>
            <a:ext cx="657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Выплата муниципальной стипендии студентам, обучающимся по целевому набору в государственных учреждениях высшего профессионального образования, осуществляющих подготовку кадров в сфере здравоохранения, на основании решений Совета депутатов Лотошинского муниципального района Московской области от 26.10.2017 №375/41 и от 15.11.2018 №486/49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План 2019 года 232,0 тыс. руб.;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Исполнено в 2019 году 232,0 тыс. руб.или 100,0%</a:t>
            </a:r>
            <a:endParaRPr lang="ru-RU" sz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10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Информация об общественно значимых проектах, реализуемых на территории Лотошинского муниципального района 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758271" cy="5189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1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431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851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 </a:t>
                      </a:r>
                      <a:r>
                        <a:rPr lang="ru-RU" sz="1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проекта, срок ввода объекта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Плановые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значения на 2019 год, (тыс. руб.)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2019 год (тыс. руб.)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 проекта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9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кровли здания спортивного зала, МОУ "Лотошинская средняя общеобразовательная школа №2", Лотошинский м. р.,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п. </a:t>
                      </a:r>
                      <a:r>
                        <a:rPr lang="ru-RU" sz="10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Новолотошино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1 812,4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1 812,4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722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пристройки к зданию МОУ «Лотошинская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средняя общеобразовательная </a:t>
                      </a:r>
                      <a:r>
                        <a:rPr lang="ru-RU" sz="10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щкола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№2», Лотошинский м.р.</a:t>
                      </a:r>
                    </a:p>
                    <a:p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г.п. Лотошино, срок ввода 2019 год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48 670,2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36 608,0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0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 введён в эксплуатацию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Устройство асфальтового дорожного покрытия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входной группы и парковочного пространства на Лотошинском районном кладбище, Лотошинский м.р.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765,3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765,3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0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Устройство постамента памятника Татищева, МКУК «ЛИКМ», Лотошинский м.р.,  д. </a:t>
                      </a:r>
                      <a:r>
                        <a:rPr lang="ru-RU" sz="10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Грибаново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219,5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219,5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388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Установка ограждения для МКДОУ «Детский сад №10 «Колокольчик», Лотошинский м.р., с. Микулино, Микрорайон, д.14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753,0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753,0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008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</a:t>
                      </a:r>
                      <a:r>
                        <a:rPr kumimoji="0" lang="ru-RU" sz="1000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мастерских помещений , выполнение электромонтажных работ в здании МОУ «</a:t>
                      </a:r>
                      <a:r>
                        <a:rPr kumimoji="0" lang="ru-RU" sz="1000" kern="12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Савостинская</a:t>
                      </a:r>
                      <a:r>
                        <a:rPr kumimoji="0" lang="ru-RU" sz="1000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СОШ»</a:t>
                      </a:r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Лотошинский м.р., д. Савостино, ул. Школьная, д.3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777,0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777,0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329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</a:t>
                      </a:r>
                      <a:r>
                        <a:rPr kumimoji="0" lang="ru-RU" sz="1000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спортивных помещений в здании МОУ «</a:t>
                      </a:r>
                      <a:r>
                        <a:rPr kumimoji="0" lang="ru-RU" sz="1000" kern="12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Савостинская</a:t>
                      </a:r>
                      <a:r>
                        <a:rPr kumimoji="0" lang="ru-RU" sz="1000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СОШ»</a:t>
                      </a:r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Лотошинский м.р., д. Савостино, ул. Школьная, д.3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500,0</a:t>
                      </a:r>
                      <a:endParaRPr kumimoji="0" lang="ru-RU" sz="1000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500,0</a:t>
                      </a:r>
                      <a:endParaRPr kumimoji="0" lang="ru-RU" sz="1000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329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Установка ограждения, калиток и ворот для МОУ ДОД «ДДТ», Лотошинский м.р., ул. Заводская,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д.13</a:t>
                      </a:r>
                      <a:endParaRPr kumimoji="0" lang="ru-RU" sz="100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350,0</a:t>
                      </a:r>
                      <a:endParaRPr kumimoji="0" lang="ru-RU" sz="1000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350,0</a:t>
                      </a:r>
                      <a:endParaRPr kumimoji="0" lang="ru-RU" sz="1000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 в полном объеме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10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Информация об общественно значимых проектах, реализуемых на территории Лотошинского муниципального района 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383024"/>
          <a:ext cx="8758271" cy="5153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46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04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6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165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5117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 </a:t>
                      </a:r>
                      <a:r>
                        <a:rPr lang="ru-RU" sz="1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проекта, срок ввода объекта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Плановые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значения на 2019 год, (тыс. руб.)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2019 год (тыс. руб.)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 проекта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48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входной группы в библиотеке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МКУК ЛЦБС,  Лотошинский м.р., р.п. Лотошино, ул. Центральная, д.40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442,6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31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фасада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здания 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МОУ «Лотошинская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средняя общеобразовательная </a:t>
                      </a:r>
                      <a:r>
                        <a:rPr lang="ru-RU" sz="10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щкола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№2», Лотошинский м.р.</a:t>
                      </a:r>
                    </a:p>
                    <a:p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р.п. Лотошино, Микрорайон, д.8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748,7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748,7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выполнены.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спортивного зала, МОУ «Лотошинская средняя общеобразовательная школа №1», Лотошинский м. р.,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рп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Лотошино, ул. Колхозная, д.41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1 990,0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1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кабинетов №1, №2, коридора в МОУ «</a:t>
                      </a:r>
                      <a:r>
                        <a:rPr lang="ru-RU" sz="10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Микулинская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гимназия»,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Лотошинский м.р., с. Микулино, ул. Школьная,д.17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723,7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723,7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помещения и входной группы сельской библиотеки – филиала в </a:t>
                      </a:r>
                      <a:r>
                        <a:rPr lang="ru-RU" sz="10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д.Монасеино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Лотошинский м.р., МКУК «ЛЦБС»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394,2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394,2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57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работ по ремонту водосточной системы в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МОУ «</a:t>
                      </a:r>
                      <a:r>
                        <a:rPr lang="ru-RU" sz="10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Ушаковская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Лотошинский м.р., д. Ушаково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 в полном объёме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5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внутренних помещений в здании МКДОУ «Детский сад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№8 «Звездочка»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Лотошинский м.р., д. </a:t>
                      </a:r>
                      <a:r>
                        <a:rPr lang="ru-RU" sz="10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Доры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д.6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121,5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121,5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5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и установка цифрового кинооборудования для МУ ЛРДК, Лотошинский м.р., ул. Центральная, д.14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4 950,0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4 950,0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Оборудование установлено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5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 работ по ремонту нежилого помещения (для </a:t>
                      </a:r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размещения Отделения по вопросам миграции ОМВД России по Лотошинскому району), Лотошинский м.р., </a:t>
                      </a:r>
                      <a:r>
                        <a:rPr kumimoji="0" lang="ru-RU" sz="1000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рп</a:t>
                      </a:r>
                      <a:r>
                        <a:rPr kumimoji="0"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Лотошино, ул. 1-я </a:t>
                      </a:r>
                      <a:r>
                        <a:rPr kumimoji="0" lang="ru-RU" sz="1000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Льнозаводская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д.11, пом.1, Комитет по управлению имуществом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7 283,0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6 969,8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 выполнены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60000">
                          <a:schemeClr val="bg2">
                            <a:lumMod val="9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6000750" cy="500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Наименование</a:t>
            </a:r>
            <a:r>
              <a:rPr lang="ru-RU" sz="2200" b="1" dirty="0" smtClean="0">
                <a:solidFill>
                  <a:srgbClr val="FF0000"/>
                </a:solidFill>
              </a:rPr>
              <a:t> муниципальной программы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6572250" y="214313"/>
            <a:ext cx="2463800" cy="11271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j-lt"/>
              </a:rPr>
              <a:t>Объем финансирования, тыс.руб.</a:t>
            </a:r>
            <a:endParaRPr lang="ru-RU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819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/>
              <a:t>      Развитие образования в Лотошинском муниципальном             382 108,0(47,5%)                                      районе на 2018-2022 годы</a:t>
            </a:r>
          </a:p>
        </p:txBody>
      </p:sp>
      <p:pic>
        <p:nvPicPr>
          <p:cNvPr id="34820" name="Picture 6" descr="http://agrocollege.mogilev.by/wp-content/uploads/2012/09/Financ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14438"/>
            <a:ext cx="79216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3"/>
          <p:cNvSpPr txBox="1">
            <a:spLocks/>
          </p:cNvSpPr>
          <p:nvPr/>
        </p:nvSpPr>
        <p:spPr>
          <a:xfrm>
            <a:off x="1042988" y="1844675"/>
            <a:ext cx="7705725" cy="5762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Культура Лотошинского муниципального                                      </a:t>
            </a:r>
            <a:r>
              <a:rPr lang="ru-RU" sz="1600" dirty="0" smtClean="0">
                <a:latin typeface="+mn-lt"/>
                <a:cs typeface="+mn-cs"/>
              </a:rPr>
              <a:t>68 464,8(8,5%)                                        </a:t>
            </a:r>
            <a:r>
              <a:rPr lang="ru-RU" sz="1600" dirty="0">
                <a:latin typeface="+mn-lt"/>
                <a:cs typeface="+mn-cs"/>
              </a:rPr>
              <a:t>района на 2018-2022 годы</a:t>
            </a:r>
          </a:p>
        </p:txBody>
      </p:sp>
      <p:pic>
        <p:nvPicPr>
          <p:cNvPr id="34822" name="Picture 10" descr="http://www.dagestanpost.ru/wp-content/uploads/2015/08/afisha_54f9c2e3a5d07-950x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57375"/>
            <a:ext cx="7921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3"/>
          <p:cNvSpPr txBox="1">
            <a:spLocks/>
          </p:cNvSpPr>
          <p:nvPr/>
        </p:nvSpPr>
        <p:spPr>
          <a:xfrm>
            <a:off x="1042988" y="2492375"/>
            <a:ext cx="7858125" cy="64928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Спорт Лотошинского муниципального                                           </a:t>
            </a:r>
            <a:r>
              <a:rPr lang="ru-RU" sz="1600" dirty="0" smtClean="0">
                <a:latin typeface="+mn-lt"/>
                <a:cs typeface="+mn-cs"/>
              </a:rPr>
              <a:t>50 435,4(6,3%)                                       </a:t>
            </a:r>
            <a:r>
              <a:rPr lang="ru-RU" sz="1600" dirty="0">
                <a:latin typeface="+mn-lt"/>
                <a:cs typeface="+mn-cs"/>
              </a:rPr>
              <a:t>района на 2018-2022 годы  </a:t>
            </a:r>
          </a:p>
        </p:txBody>
      </p:sp>
      <p:pic>
        <p:nvPicPr>
          <p:cNvPr id="34824" name="Picture 12" descr="https://im0-tub-ru.yandex.net/i?id=fd7481f50cfc88f4e7e632011394900d&amp;n=33&amp;h=190&amp;w=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492375"/>
            <a:ext cx="79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141663"/>
            <a:ext cx="8010525" cy="71913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Предпринимательство Лотошинского муниципального             </a:t>
            </a:r>
            <a:r>
              <a:rPr lang="ru-RU" sz="1600" dirty="0" smtClean="0">
                <a:latin typeface="+mn-lt"/>
                <a:cs typeface="+mn-cs"/>
              </a:rPr>
              <a:t>6 407,6 (0,8%)                                       </a:t>
            </a:r>
            <a:r>
              <a:rPr lang="ru-RU" sz="1600" dirty="0">
                <a:latin typeface="+mn-lt"/>
                <a:cs typeface="+mn-cs"/>
              </a:rPr>
              <a:t>района на 2018-2022 годы  </a:t>
            </a:r>
          </a:p>
        </p:txBody>
      </p:sp>
      <p:pic>
        <p:nvPicPr>
          <p:cNvPr id="34826" name="Picture 14" descr="http://mybuzines.ru/marinbiz.ru/wp-content/uploads/2013/09/53894f2b4364f940a46880244ed050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141663"/>
            <a:ext cx="7921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одержимое 3"/>
          <p:cNvSpPr txBox="1">
            <a:spLocks/>
          </p:cNvSpPr>
          <p:nvPr/>
        </p:nvSpPr>
        <p:spPr>
          <a:xfrm>
            <a:off x="1042988" y="3789363"/>
            <a:ext cx="7850187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Муниципальное управление Лотошинского                                  </a:t>
            </a:r>
            <a:r>
              <a:rPr lang="ru-RU" sz="1600" dirty="0" smtClean="0">
                <a:latin typeface="+mn-lt"/>
                <a:cs typeface="+mn-cs"/>
              </a:rPr>
              <a:t>100 596,2(12,5%)                                     </a:t>
            </a:r>
            <a:r>
              <a:rPr lang="ru-RU" sz="1600" dirty="0">
                <a:latin typeface="+mn-lt"/>
                <a:cs typeface="+mn-cs"/>
              </a:rPr>
              <a:t>муниципального района на 2018-2022 годы</a:t>
            </a:r>
          </a:p>
        </p:txBody>
      </p:sp>
      <p:pic>
        <p:nvPicPr>
          <p:cNvPr id="34828" name="Picture 16" descr="http://www.migservis.ru/upload/iblock/7a1/7a12ee02081535bf04b10f450cbb548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789363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Развитие сельского хозяйства и сельских территорий                 </a:t>
            </a:r>
            <a:r>
              <a:rPr lang="ru-RU" sz="1600" dirty="0" smtClean="0">
                <a:latin typeface="+mn-lt"/>
                <a:cs typeface="+mn-cs"/>
              </a:rPr>
              <a:t>37 157,9(4,6%)                  </a:t>
            </a:r>
            <a:r>
              <a:rPr lang="ru-RU" sz="1600" dirty="0">
                <a:latin typeface="+mn-lt"/>
                <a:cs typeface="+mn-cs"/>
              </a:rPr>
              <a:t>Лотошинского муниципального района на </a:t>
            </a:r>
            <a:r>
              <a:rPr lang="ru-RU" sz="1600" dirty="0" smtClean="0">
                <a:latin typeface="+mn-lt"/>
                <a:cs typeface="+mn-cs"/>
              </a:rPr>
              <a:t>2019-2024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34830" name="Picture 18" descr="http://admin.zamay.org/static/images/previews/1/12120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4437063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одержимое 3"/>
          <p:cNvSpPr txBox="1">
            <a:spLocks/>
          </p:cNvSpPr>
          <p:nvPr/>
        </p:nvSpPr>
        <p:spPr>
          <a:xfrm>
            <a:off x="1258888" y="5084763"/>
            <a:ext cx="7561262" cy="14398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Снижение административных барьеров и повышение качества</a:t>
            </a:r>
            <a:endParaRPr lang="ru-RU" sz="16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и доступности предоставления государственных и муниципальных услуг,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в том числе на базе многофункционального центра предоставления             </a:t>
            </a:r>
            <a:r>
              <a:rPr lang="ru-RU" sz="1400" dirty="0" smtClean="0">
                <a:latin typeface="+mn-lt"/>
                <a:cs typeface="+mn-cs"/>
              </a:rPr>
              <a:t>15 759,7</a:t>
            </a:r>
            <a:r>
              <a:rPr lang="ru-RU" sz="1600" dirty="0" smtClean="0">
                <a:latin typeface="+mn-lt"/>
                <a:cs typeface="+mn-cs"/>
              </a:rPr>
              <a:t>(2,0%) </a:t>
            </a:r>
            <a:endParaRPr lang="ru-RU" sz="16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государственных и муниципальных услуг  Лотошинского муниципального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>
                <a:latin typeface="+mn-lt"/>
                <a:cs typeface="+mn-cs"/>
              </a:rPr>
              <a:t>района на 2018-2022 годы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34832" name="Picture 6" descr="http://rpenz.pnzreg.ru/files/pnz_pnzreg_ru/penzraion/th_1(7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5445125"/>
            <a:ext cx="10890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6715125" cy="455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842" name="Содержимое 12"/>
          <p:cNvSpPr>
            <a:spLocks noGrp="1"/>
          </p:cNvSpPr>
          <p:nvPr>
            <p:ph sz="half" idx="1"/>
          </p:nvPr>
        </p:nvSpPr>
        <p:spPr>
          <a:xfrm>
            <a:off x="6929438" y="214313"/>
            <a:ext cx="2214562" cy="1127125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rgbClr val="FF0000"/>
                </a:solidFill>
              </a:rPr>
              <a:t>Объем финансирования тыс.руб.</a:t>
            </a:r>
          </a:p>
        </p:txBody>
      </p:sp>
      <p:sp>
        <p:nvSpPr>
          <p:cNvPr id="35843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/>
              <a:t>      Развитие транспортной системы на территории Лотошинского    66 732,1(8,3%)      муниципального района на 2018-2022 годы</a:t>
            </a:r>
          </a:p>
        </p:txBody>
      </p:sp>
      <p:sp>
        <p:nvSpPr>
          <p:cNvPr id="15" name="Содержимое 3"/>
          <p:cNvSpPr txBox="1">
            <a:spLocks/>
          </p:cNvSpPr>
          <p:nvPr/>
        </p:nvSpPr>
        <p:spPr>
          <a:xfrm>
            <a:off x="1185863" y="4508500"/>
            <a:ext cx="7958137" cy="64293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Жилище Лотошинского муниципального                                   </a:t>
            </a:r>
            <a:r>
              <a:rPr lang="en-US" sz="1600" dirty="0">
                <a:latin typeface="+mn-lt"/>
                <a:cs typeface="+mn-cs"/>
              </a:rPr>
              <a:t>          </a:t>
            </a:r>
            <a:r>
              <a:rPr lang="ru-RU" sz="1600" dirty="0" smtClean="0">
                <a:latin typeface="+mn-lt"/>
                <a:cs typeface="+mn-cs"/>
              </a:rPr>
              <a:t>12 718,1(1,6%)  </a:t>
            </a:r>
            <a:r>
              <a:rPr lang="ru-RU" sz="1600" dirty="0">
                <a:latin typeface="+mn-lt"/>
                <a:cs typeface="+mn-cs"/>
              </a:rPr>
              <a:t>района на 2018-2022 годы</a:t>
            </a: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1042988" y="5084763"/>
            <a:ext cx="7777162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8" name="Содержимое 3"/>
          <p:cNvSpPr txBox="1">
            <a:spLocks/>
          </p:cNvSpPr>
          <p:nvPr/>
        </p:nvSpPr>
        <p:spPr>
          <a:xfrm>
            <a:off x="1042988" y="5661025"/>
            <a:ext cx="7929562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pic>
        <p:nvPicPr>
          <p:cNvPr id="35849" name="Picture 4" descr="http://steel-w.ru/pdir/image/877_Azov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365625"/>
            <a:ext cx="79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6" descr="http://pro-golitsyno.ru/files/237/images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229225"/>
            <a:ext cx="792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8" descr="http://ilm.rnikolsk.pnzreg.ru/files/ilmino_nikolsk_pnzreg_ru/kartinki/2015/6juni/soz-sa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6021388"/>
            <a:ext cx="792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20" descr="http://img0.liveinternet.ru/images/attach/c/5/89/77/89077064_4979214_72848686_img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600" y="1285875"/>
            <a:ext cx="8651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22" descr="http://static1.squarespace.com/static/54ced80ee4b0aa862f974cbf/t/55880892e4b062bc4c66bae6/1434978451979/conservationpolicieshealthbenefi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997200"/>
            <a:ext cx="857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Прямоугольник 28"/>
          <p:cNvSpPr>
            <a:spLocks noChangeArrowheads="1"/>
          </p:cNvSpPr>
          <p:nvPr/>
        </p:nvSpPr>
        <p:spPr bwMode="auto">
          <a:xfrm>
            <a:off x="1285875" y="60213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Constantia" pitchFamily="18" charset="0"/>
              </a:rPr>
              <a:t>Социальная защита населения Лотошинского                                        </a:t>
            </a:r>
            <a:r>
              <a:rPr lang="ru-RU" sz="1600" dirty="0" smtClean="0">
                <a:solidFill>
                  <a:srgbClr val="000000"/>
                </a:solidFill>
                <a:latin typeface="Constantia" pitchFamily="18" charset="0"/>
              </a:rPr>
              <a:t>27 714,0(3,4%)                                                  </a:t>
            </a:r>
            <a:r>
              <a:rPr lang="ru-RU" sz="1600" dirty="0">
                <a:solidFill>
                  <a:srgbClr val="000000"/>
                </a:solidFill>
                <a:latin typeface="Constantia" pitchFamily="18" charset="0"/>
              </a:rPr>
              <a:t>муниципального района на 2018-2022 годы </a:t>
            </a:r>
            <a:endParaRPr lang="ru-RU" dirty="0"/>
          </a:p>
        </p:txBody>
      </p:sp>
      <p:sp>
        <p:nvSpPr>
          <p:cNvPr id="30" name="Содержимое 3"/>
          <p:cNvSpPr txBox="1">
            <a:spLocks/>
          </p:cNvSpPr>
          <p:nvPr/>
        </p:nvSpPr>
        <p:spPr>
          <a:xfrm>
            <a:off x="1116013" y="3068638"/>
            <a:ext cx="8027987" cy="64293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Экология и природные ресурсы Лотошинского                                    </a:t>
            </a:r>
            <a:r>
              <a:rPr lang="ru-RU" sz="1600" dirty="0" smtClean="0">
                <a:latin typeface="+mn-lt"/>
                <a:cs typeface="+mn-cs"/>
              </a:rPr>
              <a:t>1 165,5 </a:t>
            </a:r>
            <a:r>
              <a:rPr lang="ru-RU" sz="1600" dirty="0">
                <a:latin typeface="+mn-lt"/>
                <a:cs typeface="+mn-cs"/>
              </a:rPr>
              <a:t>(0,1%)                   муниципального района на 2018-2022 годы</a:t>
            </a:r>
          </a:p>
        </p:txBody>
      </p:sp>
      <p:sp>
        <p:nvSpPr>
          <p:cNvPr id="33" name="Содержимое 3"/>
          <p:cNvSpPr txBox="1">
            <a:spLocks/>
          </p:cNvSpPr>
          <p:nvPr/>
        </p:nvSpPr>
        <p:spPr>
          <a:xfrm>
            <a:off x="1403350" y="1857375"/>
            <a:ext cx="7561263" cy="12112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Развитие информационно – коммуникационных технологий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для повышения качества муниципального управления                   </a:t>
            </a:r>
            <a:r>
              <a:rPr lang="ru-RU" sz="1600" dirty="0" smtClean="0">
                <a:latin typeface="+mn-lt"/>
                <a:cs typeface="+mn-cs"/>
              </a:rPr>
              <a:t>2 626,6 (0,3%)</a:t>
            </a:r>
            <a:endParaRPr lang="ru-RU" sz="1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и создания благоприятных условий жизни и ведения бизнеса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в Лотошинском муниципальном районе на 2018-2022 годы</a:t>
            </a: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116013" y="3789363"/>
            <a:ext cx="813435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Безопасность Лотошинского муниципального района                       </a:t>
            </a:r>
            <a:r>
              <a:rPr lang="ru-RU" sz="1600" dirty="0" smtClean="0">
                <a:latin typeface="+mn-lt"/>
                <a:cs typeface="+mn-cs"/>
              </a:rPr>
              <a:t>11 876,3(1,5%)                                                         </a:t>
            </a:r>
            <a:r>
              <a:rPr lang="ru-RU" sz="1600" dirty="0">
                <a:latin typeface="+mn-lt"/>
                <a:cs typeface="+mn-cs"/>
              </a:rPr>
              <a:t>на 2018-2022 годы</a:t>
            </a:r>
          </a:p>
        </p:txBody>
      </p:sp>
      <p:sp>
        <p:nvSpPr>
          <p:cNvPr id="35" name="Содержимое 3"/>
          <p:cNvSpPr txBox="1">
            <a:spLocks/>
          </p:cNvSpPr>
          <p:nvPr/>
        </p:nvSpPr>
        <p:spPr>
          <a:xfrm>
            <a:off x="990600" y="5300663"/>
            <a:ext cx="815340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 Газификация населенных пунктов Лотошинского                                 0,0           муниципального района на 2018-2022 годы</a:t>
            </a:r>
          </a:p>
        </p:txBody>
      </p:sp>
      <p:pic>
        <p:nvPicPr>
          <p:cNvPr id="35859" name="Picture 2" descr="http://splendid-magazine.md/wp-content/uploads/2016/04/bezopas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2060575"/>
            <a:ext cx="863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4" descr="http://www.mchs.gov.ru/upload/site1/news_aggregator/kn0vvpjlhm-big-4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3716338"/>
            <a:ext cx="7191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6715125" cy="455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866" name="Содержимое 12"/>
          <p:cNvSpPr>
            <a:spLocks noGrp="1"/>
          </p:cNvSpPr>
          <p:nvPr>
            <p:ph sz="half" idx="1"/>
          </p:nvPr>
        </p:nvSpPr>
        <p:spPr>
          <a:xfrm>
            <a:off x="6929438" y="214313"/>
            <a:ext cx="2214562" cy="1127125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rgbClr val="FF0000"/>
                </a:solidFill>
              </a:rPr>
              <a:t>Объем финансирования тыс.руб.</a:t>
            </a:r>
          </a:p>
        </p:txBody>
      </p:sp>
      <p:sp>
        <p:nvSpPr>
          <p:cNvPr id="36867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      </a:t>
            </a: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1042988" y="5084763"/>
            <a:ext cx="7777162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33" name="Содержимое 3"/>
          <p:cNvSpPr txBox="1">
            <a:spLocks/>
          </p:cNvSpPr>
          <p:nvPr/>
        </p:nvSpPr>
        <p:spPr>
          <a:xfrm>
            <a:off x="1331913" y="1857375"/>
            <a:ext cx="7785100" cy="9953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Содержание и развитие инженерной инфраструктуры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и </a:t>
            </a:r>
            <a:r>
              <a:rPr lang="ru-RU" sz="1600" dirty="0" err="1">
                <a:latin typeface="+mn-lt"/>
                <a:cs typeface="+mn-cs"/>
              </a:rPr>
              <a:t>энергоэффективности</a:t>
            </a:r>
            <a:r>
              <a:rPr lang="ru-RU" sz="1600" dirty="0">
                <a:latin typeface="+mn-lt"/>
                <a:cs typeface="+mn-cs"/>
              </a:rPr>
              <a:t> Лотошинского муниципального               </a:t>
            </a:r>
            <a:r>
              <a:rPr lang="ru-RU" sz="1600" dirty="0" smtClean="0">
                <a:latin typeface="+mn-lt"/>
                <a:cs typeface="+mn-cs"/>
              </a:rPr>
              <a:t>12 201,5(1,5%)</a:t>
            </a:r>
            <a:endParaRPr lang="ru-RU" sz="1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района на 2018-2022 годы</a:t>
            </a: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331913" y="2928934"/>
            <a:ext cx="7704137" cy="714379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Формирование современной городской среды Лотошинского        </a:t>
            </a:r>
            <a:r>
              <a:rPr lang="ru-RU" sz="1600" dirty="0" smtClean="0">
                <a:latin typeface="+mn-lt"/>
                <a:cs typeface="+mn-cs"/>
              </a:rPr>
              <a:t>2 079,2(0,3%)</a:t>
            </a:r>
            <a:endParaRPr lang="ru-RU" sz="16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муниципального района на 2018-2022 годы</a:t>
            </a:r>
          </a:p>
        </p:txBody>
      </p:sp>
      <p:pic>
        <p:nvPicPr>
          <p:cNvPr id="36873" name="Picture 10" descr="http://www.mrech.ru/upload/image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9350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одержимое 3"/>
          <p:cNvSpPr txBox="1">
            <a:spLocks/>
          </p:cNvSpPr>
          <p:nvPr/>
        </p:nvSpPr>
        <p:spPr>
          <a:xfrm>
            <a:off x="1116013" y="1196975"/>
            <a:ext cx="7632700" cy="5000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Градостроительная деятельность на территории                             </a:t>
            </a:r>
            <a:r>
              <a:rPr lang="ru-RU" sz="1600" dirty="0" smtClean="0">
                <a:latin typeface="+mn-lt"/>
                <a:cs typeface="+mn-cs"/>
              </a:rPr>
              <a:t>1 983,2(0,2%)                            </a:t>
            </a:r>
            <a:r>
              <a:rPr lang="ru-RU" sz="1600" dirty="0">
                <a:latin typeface="+mn-lt"/>
                <a:cs typeface="+mn-cs"/>
              </a:rPr>
              <a:t>Лотошинского муниципального района на 2018-2022 годы</a:t>
            </a:r>
          </a:p>
        </p:txBody>
      </p:sp>
      <p:pic>
        <p:nvPicPr>
          <p:cNvPr id="36875" name="Picture 2" descr="https://stroi.mos.ru/uploads/cache/main_image_thumb300/main_image/0001/37/96793715d6207e2ac0ea3a3a50fef131fdc1547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060575"/>
            <a:ext cx="971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4" descr="http://www.asmo-rb.ru/uploads/posts/2017-05/1495002925_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928934"/>
            <a:ext cx="93503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одержимое 3"/>
          <p:cNvSpPr txBox="1">
            <a:spLocks/>
          </p:cNvSpPr>
          <p:nvPr/>
        </p:nvSpPr>
        <p:spPr>
          <a:xfrm>
            <a:off x="428596" y="3643315"/>
            <a:ext cx="8501122" cy="857256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ИТОГО: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Программные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расходы Лотошинского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муниципального района                                     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 800 026,2(99,4%)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6878" name="Picture 8" descr="http://god-2018s.com/wp-content/uploads/2017/01/molodaya-semya-6-61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5357826"/>
            <a:ext cx="137794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одержимое 3"/>
          <p:cNvSpPr txBox="1">
            <a:spLocks/>
          </p:cNvSpPr>
          <p:nvPr/>
        </p:nvSpPr>
        <p:spPr>
          <a:xfrm>
            <a:off x="467544" y="4437112"/>
            <a:ext cx="8278813" cy="86409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Непрограммные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 расходы Лотошинского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муниципального района                                                   	  5 128,6(0,6%)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357826"/>
            <a:ext cx="671517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ВСЕГО  расходы Лотошинского</a:t>
            </a:r>
            <a:endParaRPr lang="ru-RU" dirty="0" smtClean="0">
              <a:solidFill>
                <a:srgbClr val="C00000"/>
              </a:solidFill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муниципального района  в 2019 году 		805 154,8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772400" cy="7985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Непрограммные расходы бюджета Лотошинского муниципального района 2019 года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714488"/>
            <a:ext cx="8286808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0" dirty="0" smtClean="0">
                <a:solidFill>
                  <a:schemeClr val="tx1"/>
                </a:solidFill>
              </a:rPr>
              <a:t>функционирование Главы Лотошинского    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0" dirty="0" smtClean="0">
                <a:solidFill>
                  <a:schemeClr val="tx1"/>
                </a:solidFill>
              </a:rPr>
              <a:t> муниципального района – 1 838,2 тыс.руб.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7" name="Содержимое 4"/>
          <p:cNvSpPr>
            <a:spLocks noGrp="1"/>
          </p:cNvSpPr>
          <p:nvPr>
            <p:ph type="body" sz="half" idx="3"/>
          </p:nvPr>
        </p:nvSpPr>
        <p:spPr>
          <a:xfrm>
            <a:off x="714348" y="3786190"/>
            <a:ext cx="8215369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tabLst>
                <a:tab pos="0" algn="l"/>
              </a:tabLst>
              <a:defRPr/>
            </a:pPr>
            <a:r>
              <a:rPr lang="ru-RU" sz="1800" b="0" dirty="0" smtClean="0">
                <a:solidFill>
                  <a:schemeClr val="tx1"/>
                </a:solidFill>
              </a:rPr>
              <a:t>функционирование контрольно-счетной палаты администрации Лотошинского муниципального района –  2 554,8 тыс. руб.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14348" y="2786058"/>
            <a:ext cx="8215370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00" dirty="0" smtClean="0"/>
              <a:t>функционирование Совета депутатов Лотошинского муниципального района – 662,6 тыс.руб.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714348" y="4929198"/>
            <a:ext cx="8286808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dirty="0">
                <a:solidFill>
                  <a:schemeClr val="tx1"/>
                </a:solidFill>
              </a:rPr>
              <a:t>уплата членских взносов членами Совета муниципальных образований Московской области – </a:t>
            </a:r>
            <a:r>
              <a:rPr lang="ru-RU" dirty="0" smtClean="0">
                <a:solidFill>
                  <a:schemeClr val="tx1"/>
                </a:solidFill>
              </a:rPr>
              <a:t>13,4 </a:t>
            </a:r>
            <a:r>
              <a:rPr lang="ru-RU" dirty="0">
                <a:solidFill>
                  <a:schemeClr val="tx1"/>
                </a:solidFill>
              </a:rPr>
              <a:t>тыс.руб.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13" name="Содержимое 4"/>
          <p:cNvSpPr txBox="1">
            <a:spLocks/>
          </p:cNvSpPr>
          <p:nvPr/>
        </p:nvSpPr>
        <p:spPr>
          <a:xfrm>
            <a:off x="714348" y="5929330"/>
            <a:ext cx="8286808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оснащение  и укомплектование материального и инженерно-технического резерва для выполнения задач гражданской обороны– 59,6 </a:t>
            </a:r>
            <a:r>
              <a:rPr lang="ru-RU" dirty="0">
                <a:solidFill>
                  <a:schemeClr val="tx1"/>
                </a:solidFill>
              </a:rPr>
              <a:t>тыс.руб.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2126032"/>
              </p:ext>
            </p:extLst>
          </p:nvPr>
        </p:nvGraphicFramePr>
        <p:xfrm>
          <a:off x="107504" y="1218900"/>
          <a:ext cx="8822246" cy="5335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8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4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4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10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10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10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049">
                <a:tc gridSpan="5">
                  <a:txBody>
                    <a:bodyPr/>
                    <a:lstStyle/>
                    <a:p>
                      <a:r>
                        <a:rPr kumimoji="0" lang="ru-RU" sz="1200" b="1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образования в Лотошинском муниципальном районе Московской области на 2018 - 2022 годы</a:t>
                      </a:r>
                      <a:endParaRPr kumimoji="0" lang="ru-RU" sz="1200" b="1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049">
                <a:tc gridSpan="5">
                  <a:txBody>
                    <a:bodyPr/>
                    <a:lstStyle/>
                    <a:p>
                      <a:r>
                        <a:rPr kumimoji="0" lang="ru-RU" sz="12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1 «Дошкольное образование»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570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Доступность дошкольного образования для детей в возрасте от 2 месяцев до 3 лет (отношение численности детей в возрасте от 2 месяцев до 3 лет, получающих дошкольное образование в текущем году, к сумме численности детей в возрасте от 2 месяцев до 3 лет, получающих дошкольное образование в текущем году, и численности детей в возрасте от 2 месяцев до 3 лет, находящихся в очереди на получение в текущем году дошкольного образования)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1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численности детей в возрасте от 3 до 7 лет,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 лет, находящихся в очереди на получение в текущем году дошкольного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65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Зарплата бюджетников - отношение средней заработной платы педагогических работников дошкольных образовательных организаций к среднемесячной заработной плате в общеобразовательных организациях в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913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детей-инвалидов,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дошкольных образовательных организациях не созданы условия для детей-инвалидов с ДЦП, аутизмом, других сложных форм заболевания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541">
                <a:tc gridSpan="5"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2 «Общее образование»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2402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Зарплата бюджетников - отношение средней заработной платы педагогических работников общеобразовательных организаций общего образования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102,57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indent="450000" algn="just">
              <a:buNone/>
            </a:pPr>
            <a:endParaRPr lang="ru-RU" sz="2000" dirty="0" smtClean="0"/>
          </a:p>
          <a:p>
            <a:pPr indent="0" algn="just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программ Лотошинского муниципального района в 2019 году.</a:t>
            </a:r>
          </a:p>
          <a:p>
            <a:pPr indent="450000" algn="just"/>
            <a:r>
              <a:rPr lang="ru-RU" sz="2000" dirty="0" smtClean="0">
                <a:solidFill>
                  <a:srgbClr val="7030A0"/>
                </a:solidFill>
              </a:rPr>
              <a:t>Проведение публичных слушаний по отчету об исполнении бюджета Лотошинского муниципального района Московской области за 2019 год подтверждает реализацию принципов открытости и прозрачности управления финансами в нашем муниципальном образовании. </a:t>
            </a:r>
          </a:p>
          <a:p>
            <a:pPr indent="450000" algn="just"/>
            <a:r>
              <a:rPr lang="ru-RU" sz="2000" dirty="0" smtClean="0">
                <a:solidFill>
                  <a:srgbClr val="7030A0"/>
                </a:solidFill>
              </a:rPr>
              <a:t>В 2019 году была проведена работа по мобилизации всех имеющихся ресурсов, оптимизации неэффективных расходов, разумному использованию имеющихся средств бюджета Лотошинского муниципального района Московской области.</a:t>
            </a:r>
          </a:p>
          <a:p>
            <a:pPr indent="450000" algn="just"/>
            <a:r>
              <a:rPr lang="ru-RU" sz="2000" dirty="0" smtClean="0">
                <a:solidFill>
                  <a:srgbClr val="7030A0"/>
                </a:solidFill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 в городском округе Лотошино.</a:t>
            </a:r>
          </a:p>
          <a:p>
            <a:pPr indent="0" algn="ctr" fontAlgn="base">
              <a:spcBef>
                <a:spcPct val="0"/>
              </a:spcBef>
              <a:buFont typeface="Arial" pitchFamily="34" charset="0"/>
              <a:buNone/>
              <a:defRPr/>
            </a:pPr>
            <a:endParaRPr lang="ru-RU" sz="245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2126032"/>
              </p:ext>
            </p:extLst>
          </p:nvPr>
        </p:nvGraphicFramePr>
        <p:xfrm>
          <a:off x="107504" y="1218900"/>
          <a:ext cx="8822246" cy="4917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8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4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4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10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10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10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541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учителей, заместителей директоров и директоров школ, повысивших уровень квалификации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92,45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953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Обновлена материально-техническая база для формирования у обучающихся современных технологических и гуманитарных навыков. Создана материально-техническая база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городах. тыс.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Штука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0,001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0,001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479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современных компьютеров (со сроком эксплуатации не более семи лет) на 100 обучающихся в общеобразовательных организациях муниципального образования Московской области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Штука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13,8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13,8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479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детей, получивших рекомендации по построению индивидуального учебного плана в соответствии с выбранными профессиональными компетенциями (профессиональными областями деятельности)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479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 в Московской области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46,8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На территории </a:t>
                      </a:r>
                      <a:r>
                        <a:rPr lang="ru-RU" sz="900" dirty="0" err="1" smtClean="0"/>
                        <a:t>го</a:t>
                      </a:r>
                      <a:r>
                        <a:rPr lang="ru-RU" sz="900" dirty="0" smtClean="0"/>
                        <a:t> Лотошино отсутствуют общеобразовательные организации для детей-инвалидов с ДЦП, аутизмом, другими сложными формами заболевания. </a:t>
                      </a:r>
                      <a:endParaRPr lang="ru-RU" sz="900" dirty="0"/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479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выпускников текущего года, набравших 220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быллов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более по 3 предметам, к общему количеству выпускников текущего года, сдавших ЕГЭ по 3 и более предметам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26,2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46,7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479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педагогических работников, прошедших добровольную независимую оценку квалификации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37,9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479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школ, находящихся в «красной зоне»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12,5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8625642"/>
              </p:ext>
            </p:extLst>
          </p:nvPr>
        </p:nvGraphicFramePr>
        <p:xfrm>
          <a:off x="142844" y="1052735"/>
          <a:ext cx="8786906" cy="5475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3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4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5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10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10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10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758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3 «Дополнительное образование, воспитание и психолого-социальное сопровождение детей»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детей, привлекаемых к участию в творческих мероприятиях, от общего числа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26,1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51,9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17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55,7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66,0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67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Зарплата бюджетников -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101,64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56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5 до 18 лет, обучающихся по дополнительным образовательным программам, в общей численности детей этого возраста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83,1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98,53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1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59,5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67,0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703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детей (от 5 до 18 лет), охваченных дополнительным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общеразвивающими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программами технической и естественнонаучной направленности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15,4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5 до 18 лет, посещающих объединения образовательных организаций, участвующих в проекте «Наука в Подмосковье»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29,7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968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детей-инвалидов, в возрасте от 5 до 18 лет, получающих дополнительное образование, в общей численности детей-инвалидов такого возраста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территории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Лотошино отсутствуют общеобразовательные организации для детей-инвалидов с ДЦП, аутизмом, другими сложными формами заболевания. 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6526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4 «Создание условий для реализации муниципальной программы»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59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систем образования в Московской области, в которых внедрены инструменты управления по результатам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4008716"/>
              </p:ext>
            </p:extLst>
          </p:nvPr>
        </p:nvGraphicFramePr>
        <p:xfrm>
          <a:off x="214282" y="1127831"/>
          <a:ext cx="8644029" cy="5448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0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4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358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 Лотошинского муниципального района на 2018-2022 годы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397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1. Библиотечное обслуживание населения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6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библиотек Лотошинского муниципального района по отношению к уровню 2010 года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89,35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Прирост посещений общедоступных (публичных) библиотек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библиотек, соответствующих единым требованиям к условиям деятельности библиотек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Плановый показатель на 2019 год 71% или 8 библиотек должны соответствовать единым требованиям. Низкий уровень финансирования мероприятий по приведению библиотек в соответствие с Требованиями к условиям деятельности библиотек не позволило выполнить данный показатель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библиотек Лотошинского муниципального района (на 1 жителя в год)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Посещений на 1 жителя в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5986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2. Обеспечение доступности предоставления услуг в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kumimoji="0" lang="ru-RU" sz="900" b="0" i="0" u="none" strike="noStrike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учреждениях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8812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числа посещений организаций культуры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102,0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4008716"/>
              </p:ext>
            </p:extLst>
          </p:nvPr>
        </p:nvGraphicFramePr>
        <p:xfrm>
          <a:off x="214282" y="1127831"/>
          <a:ext cx="8644029" cy="469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0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4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812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 числа участников клубных формирований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8812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 числа посещений культурно-массовых мероприятий клубов и домов культуры.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8812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численности участников культурно–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досуговых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мероприятий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по отношению к базовому году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7,3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8812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оснащенных кинооборудованием муниципальных учреждений культуры на территории Лотошинского муниципального района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05428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3. Организация доступа</a:t>
                      </a:r>
                      <a:r>
                        <a:rPr kumimoji="0" lang="ru-RU" sz="900" b="0" i="0" u="none" strike="noStrike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музейным фондам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26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Прирост количества выставочных проектов, относительно уровня 2012 года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87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 количества посетителей муниципальных музеев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97689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4. Развитие парка культуры и отдыха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26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числа посетителей парков культуры и отдыха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26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благоустроенных парков культуры и отдыха на территории Московской области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2689">
                <a:tc gridSpan="5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5. Создание условий для реализации муниципальной   программы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26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Зарплата бюджетников - соотношение 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2689">
                <a:tc gridSpan="5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Подпрограмма: 6 Дополнительное образование, воспитание и психолого-социальное сопровождение детей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26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детей, привлекаемых к участию в творческих мероприятиях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26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8575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1671432"/>
              </p:ext>
            </p:extLst>
          </p:nvPr>
        </p:nvGraphicFramePr>
        <p:xfrm>
          <a:off x="214282" y="785794"/>
          <a:ext cx="8644029" cy="5704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0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4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3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000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 Лотошинского муниципального района на 2018-2022 годы</a:t>
                      </a:r>
                      <a:endParaRPr kumimoji="0" lang="ru-RU" sz="1200" b="1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000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Подпрограмма 1. Развитие физической культуры и массового спорта в Лотошинском муниципальном районе 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579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Московской области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40,5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41,1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000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2. Молодёжь Лотошинского муниципального района. 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3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обучающихся, вовлеченных в деятельность общественных объединений на базе образовательных организаций общего образования, среднего и высшего профессионального образования (показатель реализуется накопительным итогом)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граждан, вовлеченных в добровольческую деятельность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61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молодежи, задействованной в мероприятиях по вовлечению в творческую деятельность, от общего числа молодежи в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0000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3. Обеспечивающая подпрограмма.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26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денежным содержанием сотрудников, материально-техническое обеспечение деятельности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28 455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28 529,09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000">
                <a:tc gridSpan="5">
                  <a:txBody>
                    <a:bodyPr/>
                    <a:lstStyle/>
                    <a:p>
                      <a:pPr algn="l" fontAlgn="t"/>
                      <a:r>
                        <a:rPr kumimoji="0" lang="ru-RU" sz="1200" b="1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Предпринимательство Лотошинского муниципального района на 2018-2022 годы</a:t>
                      </a:r>
                      <a:endParaRPr kumimoji="0" lang="ru-RU" sz="1200" b="1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0000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1.   «Повышение инвестиционной привлекательности Лотошинского муниципального района»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26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Инвестируй в Подмосковье - Объем инвестиций, привлеченных в основной капитал (без учета бюджетных инвестиций), на душу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Тысяча рублей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115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0000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2. «Развитие конкуренции на территории Лотошинского муниципального района»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26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опубликованных торгов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 превышает установленное значение, за указанный период поступило 8 жалоб в ФАС от участников закупок 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115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несостоявшихся торгов от общего количества объявленных торгов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33,51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8196666"/>
              </p:ext>
            </p:extLst>
          </p:nvPr>
        </p:nvGraphicFramePr>
        <p:xfrm>
          <a:off x="285720" y="1068724"/>
          <a:ext cx="8572591" cy="5119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4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4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общей экономии денежных средств от общей суммы объявленных торгов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12,88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закупок среди субъектов малого предпринимательства, социально ориентированных некоммерческих организаций, осуществляемых в соответствии с Федеральным законом № 44-ФЗ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6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Среднее количество участников на торгах, количество участников в одной процедуре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показателя не достигнуто, в связи с плохо развитой конкуренцией  на закупки по содержанию дорог, поставку продуктов питания для образовательных учреждений, охранные услуги и другие закупки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05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реализованных требований Стандарта развития конкуренции в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6166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3. «Развитие малого и среднего предпринимательства в Лотошинском муниципальном районе»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6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56,43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8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8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субъектов МСП в расчете на 10 тыс. человек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8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Вновь созданные предприятия МСП в сфере производства или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8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вновь созданных субъектов МСП участниками проекта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Тысяча единиц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150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8196666"/>
              </p:ext>
            </p:extLst>
          </p:nvPr>
        </p:nvGraphicFramePr>
        <p:xfrm>
          <a:off x="251520" y="1412776"/>
          <a:ext cx="8572591" cy="4698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4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4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959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4. «Развитие потребительского рынка и услуг на территории Лотошинского муниципального района»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площадью торговых объектов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Квадратные метры на 1000 жителей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1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Ликвидация незаконных нестационарных торговых объектов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1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обслуживаемых населенных пунктов от общего числа населенных пунктов муниципального образования, соответствующих критериям отбора получателей субсидии на частичную компенсацию транспортных расходов организаций и индивидуальных предпринимателей по доставке продовольственных и не продовольственных товаров в сельские населенные пункты муниципального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1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Прирост посадочных мест на объектах общественного питания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Посадочное место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новые объекты общественного питания не открывались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1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Прирост рабочих мест на объектах бытовых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Рабочее место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1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на территории муниципального образования муниципального казенного учреждения в сфере погребения и похоронного дела по принципу: 1 муниципальный район/городской округ – 1 МКУ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Казенное учреждение в сфере погребения и похоронного дела не создавалось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1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Чистое кладбище – Доля кладбищ, соответствующих требованиям Порядка деятельности общественных кладбищ и крематориев на территории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кладбище не соответствует требованиям, - оно расширено, но не зарегистрировано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19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Доля обращений по вопросу защиты прав потребителей от общего количества поступивших обращений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8081647"/>
              </p:ext>
            </p:extLst>
          </p:nvPr>
        </p:nvGraphicFramePr>
        <p:xfrm>
          <a:off x="214282" y="785795"/>
          <a:ext cx="8572591" cy="555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4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309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управление Лотошинского муниципального района на 2018-2022 годы</a:t>
                      </a:r>
                      <a:endParaRPr kumimoji="0" lang="ru-RU" sz="1200" b="1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286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1.  Управление муниципальными финансами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муниципального образования по налоговым и неналоговым доходам к первоначально утвержденному уровню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≥90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4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дефицита бюджета к доходам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≤5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463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объема муниципального долга к годовому объему доходов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≤50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доли налоговой задолженности к собственным налоговым поступлениям в консолидированный бюджет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≤5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710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2. Управление муниципальным имуществом и земельными ресурсами Лотошинского муниципального района.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49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земельных участков многодетным семьям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151 семья стоит на учете  за предоставлением земельного участка, предоставлено земельных участков 149 семьям.  ОМС сформировано для целей бесплатного предоставления земельных участков многодетным семьям 9 участков.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49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квартир для детей - сирот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Кв.метр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504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и проведение работ по сохранности муниципальных зданий, помещений, входящих в состав муниципальной казны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 метр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8081647"/>
              </p:ext>
            </p:extLst>
          </p:nvPr>
        </p:nvGraphicFramePr>
        <p:xfrm>
          <a:off x="214282" y="785795"/>
          <a:ext cx="8572591" cy="5575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3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66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9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Проверка использования земель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осмотров земель с/х назначения 358 участков, 358   осмотрено; план осмотров земельных участков иных категорий 127 участка, фактически осмотрено 127. Проведена плановая проверка юридического лица – 60 земельных участков.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Планово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проведены проверки в отношении 10 физических лиц. Прокуратурой Лотошинского муниципального района не согласовано проведение внеплановых проверок в отношении юридических лиц</a:t>
                      </a:r>
                      <a:r>
                        <a:rPr kumimoji="0" lang="ru-RU" sz="8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ru-RU" sz="8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9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09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Эффективность работы по взысканию задолженности по арендной плате за муниципальное имущество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09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Эффективность реализации бюджета, в части доходов от арендной платы и продажи земельных участков,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Получено доходов от арендной платы 8 521 521,86 рублей (годовой план 6 716 000 рублей), от продажи 8 316 231,45 рублей (годовой план 12 000 000 рублей). Плановое значение по продаже не достигнуто по причине расчета с 01.01.2019 новой кадастровой стоимости. В подавляющем большинстве населенных пунктов Лотошинского района стоимость значительно снизилась. 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8081647"/>
              </p:ext>
            </p:extLst>
          </p:nvPr>
        </p:nvGraphicFramePr>
        <p:xfrm>
          <a:off x="214282" y="785795"/>
          <a:ext cx="8572591" cy="5652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747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55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Эффективность реализации бюджета, в части доходов от арендной платы и продажи муниципального имущества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Получено доходов от арендной платы с учетом поселений – 6 539,02 тыс. рублей, (годовой план ЛМР -6 114,7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от продажи  - 11,66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(годовой план - 20 556,27 тыс. рублей).    </a:t>
                      </a:r>
                    </a:p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АЭФ по продаже объекта незавершенного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стр-ства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адресу: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п.Лотошино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 Калинина, д. 45, был назначен на 04.02.2019. Трижды продляли срок приема заявок на участие в АЭФ, заявки не поступили.</a:t>
                      </a:r>
                    </a:p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Проведение  2 АЭФ по продаже имущества (объекта недвижимости и земельного участка под ним) – крытой стоянки и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мат.склада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п.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Новолотошино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д.24, было перенесено на IV кв. 2019 г. в связи с необходимостью решения вопроса с наличием ограничений (обременений) прав земельного участка.</a:t>
                      </a:r>
                    </a:p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Внесение изменений в прогнозный план (программу) приватизации объектов по адресу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п.Новолотошино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д.24, без земельных участков не утверждено Советом депутатов городского округа Лотошино, аукционы не объявлены</a:t>
                      </a:r>
                    </a:p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09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Эффективность работы по расторжению договоров аренды земельных участков, в отношении которых выявлен факт ненадлежащего исполнения условий договора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Планировалось к расторжению 2 договора аренды земельных участков, по которым была выявлена задолженность. В ходе подготовки претензии задолженность по данным договорам была погашена. В конце 3 квартала опять образовалась задолженность по этим договорам, кроме того, задолженность образовалась еще по трем участкам. По 4 участкам направлены претензии, 1 из 5 договоров расторгнут в судебном порядке. 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09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Эффективность работы по вовлечению в хозяйственный оборот земельных участков,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результатам работы в 4 кварталах  было заключено 44 договора аренды и купли-продажи, что составляет 99 процентов от 45 по плану 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09572"/>
          </a:xfrm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Основные понятия и определения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437"/>
          </a:xfrm>
        </p:spPr>
        <p:txBody>
          <a:bodyPr/>
          <a:lstStyle/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(со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buogette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сумка, кошелек)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выплачиваемые из бюджета денежные средства, за исключением средств, являющихся источниками финансирования дефицита бюджета;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5734889"/>
              </p:ext>
            </p:extLst>
          </p:nvPr>
        </p:nvGraphicFramePr>
        <p:xfrm>
          <a:off x="214282" y="785795"/>
          <a:ext cx="8572591" cy="5644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4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30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Прирост земельного налога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2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оформления земельных участков и объектов недвижимости в муниципальную собственность от количества объектов находящихся в реестре муниципальной собственности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01.01.2020 года в реестре муниципальной собственности – 990 объектов, из них зарегистрировано – 692. За 2019 год зарегистрированы права на 69 объектов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4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государственных и муниципальных услуг в области земельных отношений, заявления на предоставление которых поступили в электронном виде посредством РПГУ, к общему числу заявлений на предоставление государственных и муниципальных услуг в области земельных отношений, поступивших в ОМСУ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712 заявлений подано за 4  квартала, 711 посредством РПГУ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463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государственных и муниципальных услуг в области земельных отношений, по которым соблюдены регламентные сроки оказания услуг, к общему количеству государственных и муниципальных услуг в области земельных отношений, оказанных ОМСУ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 4 квартала просрочено исполнение по 15 заявлениям, всего закрыто 673 заявления 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3. Развитие архивного дела в Лотошинском муниципальном районе 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8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37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49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Московской области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5734889"/>
              </p:ext>
            </p:extLst>
          </p:nvPr>
        </p:nvGraphicFramePr>
        <p:xfrm>
          <a:off x="251520" y="1196752"/>
          <a:ext cx="8572591" cy="49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4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049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4. Развитие муниципальной службы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9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соответствия муниципальных правовых актов  федеральному законодательству и законодательству Московской области.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09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кадровой политики в системе муниципальной службы в целях улучшения кадрового состава муниципальных служащих.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8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кадрового резерва муниципальных служащих посредством подбора, подготовки и карьерного роста кандидатов на замещение главных должностей муниципальной службы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механизма предупреждения коррупции, выявления и разрешения конфликта интересов на муниципальной службе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профессионального уровня муниципальных служащих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780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пострадавших в результате несчастных случаев на производстве со смертельным исходом в расчете на 1000 работающих (по кругу организаций муниципальной собственности)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рабочих мест, на которых проведена специальная оценка условий труда, в общем количестве рабочих мест (по кругу организаций муниципальной собственности)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8628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5. Развитие системы информирования населения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Информирование населения в средствах массовой информации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60,58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204,64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Уровень информированности населения в социальных сетях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Коэффициент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628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6. Создание условий для реализации муниципальной программы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постоянного населения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16 271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16 235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Смертность превышает рождаемость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бюджета района на содержание работников органов местного самоуправления Лотошинского муниципального района, в расчёте на одного жителя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3 808,1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3 570,3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628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7. Обеспечение инфраструктуры органов местного самоуправления Лотошинского муниципального района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нештатных ситуаций, возникающих по причине неудовлетворительного оказания услуги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5201384"/>
              </p:ext>
            </p:extLst>
          </p:nvPr>
        </p:nvGraphicFramePr>
        <p:xfrm>
          <a:off x="142844" y="785795"/>
          <a:ext cx="8644029" cy="5895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0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4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464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сельского хозяйства и сельских территорий Лотошинского муниципального района на 2019-2024 годы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растениеводства в хозяйствах всех категорий  (в сопоставимых ценах к предыдущему году)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Индекс производства продукции животноводства в хозяйствах всех категорий  (в сопоставимых ценах к предыдущему году)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инвестиций, привлеченных в текущем году по реализуемым инвестиционным проектам АПК, находящимся в единой автоматизированной системе мониторинга инвестиционных проектов Министерства инвестиций и инноваций МО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Миллион рублей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 зерновых культур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Тысяча тонн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картофеля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Тысяча тонн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Произошло снижение площадей выращивания картофеля из-за отсутствия рынков сбыта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862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овощей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Тысяча тонн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862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скота и птицы на убой в хозяйствах всех категорий (в живом весе)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Тысяча тонн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862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молока в хозяйствах всех категорий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Тысяча тонн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21 950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25 700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862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яйцо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Тысяча штук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2 533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862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Реализовано молока сельскохозяйственными предприятиями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Тысяча тонн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22 390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862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Земля должна работать - Вовлечение в оборот земель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сельхозназначения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Вовлечение в оборот выбывших сельскохозяйственных угодий за счет проведения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культуртехнических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 сельскохозяйственными товаропроизводителями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Тысяча гектаров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1 934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обрабатываемой пашни в общей площади пашни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 продукции на вновь введенных в оборот землях сельскохозяйственного назначения (Центнер за ед.)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Тысяча центнеров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 интенсивности использования  посевных площадей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Тонна на 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956956"/>
              </p:ext>
            </p:extLst>
          </p:nvPr>
        </p:nvGraphicFramePr>
        <p:xfrm>
          <a:off x="251520" y="1484784"/>
          <a:ext cx="8572591" cy="484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4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3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2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земельных участков, находящихся в муниципальной собственности и государственная собственность на которые не разграничена, предоставленных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сельхозтоваропроизводителям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Гектар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 инвесторов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2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 телят от коров молочного направления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Голов на 100 голов коров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Неквалифицированная работа зоотехнических служб предприятий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2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поголовья коров молочного направления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Голов скота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2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крестьянских (фермерских) хозяйств, осуществивших проекты создания и развития своих хозяйств с помощью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грантовой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поддержки (за отчетный год)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2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семейных животноводческих ферм, осуществляющих развитие своих хозяйств за счет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грантовой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поддержки (за отчетный год)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2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введенных в эксплуатацию объектов общего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4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планируемых к отлову безнадзорных животных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Голова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4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земель, обработанных от борщевика Сосновского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Тысяча гектаров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4630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многофункционального центра предоставления государственных и муниципальных услуг» Лотошинского муниципального района на 2018-2022 годы</a:t>
                      </a:r>
                      <a:endParaRPr kumimoji="0" lang="ru-RU" sz="1200" b="1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18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Среднее время ожидания в очереди для получения государственных (муниципальных)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Минута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977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граждан, имеющих доступ к получению государственных и муниципальных услуг по принципу "одного окна" по месту пребывания, в том числе в МФЦ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956956"/>
              </p:ext>
            </p:extLst>
          </p:nvPr>
        </p:nvGraphicFramePr>
        <p:xfrm>
          <a:off x="179512" y="764704"/>
          <a:ext cx="8856983" cy="5838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3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1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88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4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3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8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заявителей, ожидающих в очереди более 12 минут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заявителей, ожидающих в очереди более 12 минут сложилась менее 1%. Показатель не достиг базового значения по техническим причинам.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31864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транспортной системы на территории Лотошинского муниципального района на 2018-2022 годы</a:t>
                      </a:r>
                      <a:endParaRPr kumimoji="0" lang="ru-RU" sz="1200" b="1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31864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1. «Пассажирский транспорт общего пользования»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318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поездок, оплаченных посредством безналичных расчетов, в общем количестве оплаченных пассажирами поездок на конец года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318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Соблюдение расписания на автобусных маршрутах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31864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2. «Строительство и капитальный ремонт  автомобильных дорог общего пользования, дворовых территорий многоквартирных домов, проездов к дворовым территориям многоквартирных домов»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318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Протяженность сети автомобильных дорог общего пользования местного значения на территории Лотошинского муниципального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Километр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318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населения, проживающего в населенных пунктах, не имеющих регулярного автобусного сообщения с административным центром Лотошинского муниципального района, в общей численности населения Лотошинского муниципального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связи с отсутствием строительства дорог показатель не меняется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318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дорог, не отвечающих нормативным требованиям в общей протяженности дорог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связи с принятием бесхозяйных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автом.дорог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мун.собственность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увеличена доля дорог не отвечающих требованием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403887"/>
              </p:ext>
            </p:extLst>
          </p:nvPr>
        </p:nvGraphicFramePr>
        <p:xfrm>
          <a:off x="107504" y="836712"/>
          <a:ext cx="8572591" cy="580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4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6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Протяженность обслуживаемой по содержанию сети автомобильных дорог местного значения на территории Лотошинского муниципального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Километр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9698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3. «Содержание и текущий ремонт автомобильных дорог общего пользования Лотошинского муниципального района"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47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(капитальный ремонт) сети автомобильных дорог общего пользования местного значения (оценивается на конец года)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Километров на тысячу кв.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метров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5,19/36,33821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5,19/36,33821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379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4. «Обеспечение безопасности дорожного движения на улично-дорожной сети Лотошинского муниципального района"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62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Плановое количество парковочных мест на парковках общего пользования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9 182,0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9 182,0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12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Нормативное количество парковочных мест на парковках общего пользования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62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количество парковочных мест на парковках общего пользования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147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Случаев на 100 тыс. 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ДТП со смертельным исходом 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парковочного пространства на улично-дорожной сети (оценивается на конец года в разрезе источников финансирования)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машиномест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90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Внедрение ГЛОНАСС. Степень внедрения и эффективность использования технологии на базе ГЛОНАСС с использованием РНИС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6334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каждой дороги хозяин. Доля бесхозяйных дорог, принятых в муниципальную собственность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66,01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Подъездные дороги не приняты на баланс Ведется работа по принятию на баланс дорог.</a:t>
                      </a:r>
                      <a:endParaRPr kumimoji="0" lang="ru-RU" sz="9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633495">
                <a:tc gridSpan="5"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информационно-коммуникационных технологий для повышения качества муниципального управления и создания благоприятных условий жизни и ведения бизнеса в Лотошинском муниципальном районе на 2018-2022 годы»</a:t>
                      </a:r>
                      <a:endParaRPr kumimoji="0" lang="ru-RU" sz="1200" b="1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33495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</a:t>
                      </a:r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доли граждан, использующих механизм получения государственных и муниципальных услуг в электронной форме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2567427"/>
              </p:ext>
            </p:extLst>
          </p:nvPr>
        </p:nvGraphicFramePr>
        <p:xfrm>
          <a:off x="214282" y="1000108"/>
          <a:ext cx="8786874" cy="5446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4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5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3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94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Отложенные </a:t>
                      </a:r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решения – Доля отложенных решений от числа ответов, предоставленных на портале «</a:t>
                      </a:r>
                      <a:r>
                        <a:rPr kumimoji="0" lang="ru-RU" sz="9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Добродел</a:t>
                      </a:r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(по проблемам со сроком решения 8 р.д.)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56,41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некоторых вопросов требуют длительного времени, финансовых затрат, а также   не позволяли погодные условия устранить причину в течение 8 рабочих дней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894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Повторные </a:t>
                      </a:r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обращения – Доля обращений, поступивших на портал «</a:t>
                      </a:r>
                      <a:r>
                        <a:rPr kumimoji="0" lang="ru-RU" sz="9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Добродел</a:t>
                      </a:r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по которым поступили повторные обращения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894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</a:t>
                      </a:r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домашних хозяйств в муниципальном образовании Московской области, имеющих широкополосный доступ к сети Интернет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94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</a:t>
                      </a:r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муниципальных учреждений культуры, обеспеченных доступом в информационно-телекоммуникационную сеть Интернет на скорости: для учреждений культуры, расположенных в городских населенных пунктах, – не менее 50 Мбит/с; для учреждений культуры, расположенных в сельских населенных пунктах, – не менее 10 Мбит/с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89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 учреждениями, не содержащих персональные данные и конфиденциальные сведения и направляемых исключительно в электронном виде с использованием МСЭД и средств электронной подписи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89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Качественные услуги – Доля муниципальных (государственных) услуг, по которым нарушены регламентные сроки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89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используемых в деятельности ОМСУ муниципального образования Московской области информационно-аналитических сервисов ЕИАС ЖКХ МО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89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Стоимостная доля закупаемого и арендуемого ОМСУ муниципального образования Московской области иностранного ПО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89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89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доли граждан, зарегистрированных в ЕСИА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5206651"/>
              </p:ext>
            </p:extLst>
          </p:nvPr>
        </p:nvGraphicFramePr>
        <p:xfrm>
          <a:off x="179512" y="980728"/>
          <a:ext cx="8715437" cy="5338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65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61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3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ОМСУ муниципального образования Московской области и их подведомственных учреждений, использующих региональные межведомственные информационные системы поддержки обеспечивающих функций и контроля результативности деятельности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63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Доля работников ОМСУ муниципального образования Московской области, обеспеченных средствами электронной подписи в соответствии с установленными требованиями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Ответь вовремя – Доля жалоб, поступивших на портал «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Добродел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по которым нарушен срок подготовки ответа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28,86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всегда  получается согласовать ответ с заявителем. Заключение экспертизы и мнение заявителя расходятся.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многоквартирных домов, имеющих возможность пользоваться услугами проводного и мобильного доступа в информационно-телекоммуникационную сеть Интернет на скорости не менее 1 Мбит/с, предоставляемыми не менее чем 2 операторами связи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Имеется большое количество многоквартирных домов с малым количеством квартир, жители которых не желают пользоваться услугами интернет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97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Доля муниципальных дошкольных образовательных организаций и муниципальных общеобразовательных организаций в муниципальном образовании Московской области, подключенных к сети Интернет на скорости: для дошкольных образовательных организаций – не менее 2 Мбит/с; для общеобразовательных организаций, расположенных в городских поселениях и городских округах, – не менее 100 Мбит/с; для общеобразовательных организаций, расположенных в сельских населенных пунктах, – не менее 50 Мбит/с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доли положительно рассмотренных заявлений на размещение антенно-мачтовых сооружений связи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современных компьютеров (со сроком эксплуатации не более семи лет) на 100 обучающихся в общеобразовательных организациях муниципального образования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Штука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организаций в муниципальном образовании Московской области, обеспеченных современными аппаратно-программными комплексами со средствами криптографической защиты информации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5206651"/>
              </p:ext>
            </p:extLst>
          </p:nvPr>
        </p:nvGraphicFramePr>
        <p:xfrm>
          <a:off x="179512" y="1196752"/>
          <a:ext cx="8715437" cy="4846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65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61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3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97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547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Результативные услуги – Доля отказов в предоставлении муниципальных (государственных)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образовательных организаций, у которых есть широкополосный доступ к сети Интернет (не менее 100 Мбит/с), за исключением дошкольных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3559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Экология и природные ресурсы Лотошинского муниципального района на 2018-2022 годы.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40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 по экологическому воспитанию и просвещению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 по экологическому воспитанию и просвещению населения на территории Лотошинского муниципального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Тысяча 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40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выявленных и ликвидированных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лесоторфяных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пожаров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ликвидированных несанкционированных свалок, в общем числе выявленных несанкционированных свалок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Соответствие расходов на природоохранную деятельность, установленные муниципальной экологической программой в соотношении к нормативам расходов на природоохранную деятельность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63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Очистка леса от бытового мусора и захламления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Гектар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63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ликвидированных несанкционированных свалок, в общем числе выявленных несанкционированных свалок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63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Соответствие фактической площади зеленых насаждений (земли населённых пунктов, вид разрешенного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использования-рекреационная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зона), на человека минимально необходимой площади озелененных территорий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63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сброса загрязняющих веществ в стоках и повышение качества очистки сточных вод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2882008"/>
              </p:ext>
            </p:extLst>
          </p:nvPr>
        </p:nvGraphicFramePr>
        <p:xfrm>
          <a:off x="179512" y="1412776"/>
          <a:ext cx="8715437" cy="4987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65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61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2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961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Безопасность Лотошинского муниципального района Московской области на 2018-2022 годы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1961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1. Профилактика преступлений и иных правонарушений на территории Лотошинского муниципального района</a:t>
                      </a:r>
                      <a:endParaRPr lang="ru-RU" sz="8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645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подъездов многоквартирных домов, оборудованных системами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виделнаблюдения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подключенных к системе "Безопасный регион"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Неготовность жителей проводить ежемесячную оплату за трафик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645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доли выявленных административных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правонару-шений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 содействии членов общественных формирований правоохранительной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направ-ленности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6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общего количества преступлений, совершенных на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територии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образования, не менее чем на 5% ежегодно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76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коммерческих объектов, оборудованных системами видеонаблюдения и подключенных к системе "Безопасный регион"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Неготовность собственников коммерческих объектов устанавливать видеонаблюдение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41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Подключение объектов к системе видеонаблюдения (коммерческие объекты, подъезды) "Безопасный город"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Неготовность собственников коммерческих объектов устанавливать видеонаблюдение, Неготовность жителей проводить ежемесячную оплату за трафик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85852" y="571480"/>
            <a:ext cx="7400948" cy="642942"/>
          </a:xfrm>
        </p:spPr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Основные понятия и определения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824426"/>
          </a:xfrm>
        </p:spPr>
        <p:txBody>
          <a:bodyPr/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условно утверждаемые расходы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расходы, не распределенные в плановом периоде в соответствии с классификацией расходов бюджетов бюджетные ассигнования;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средства, предоставляемые одним бюджетом бюджетной системы Российской Федерации другому бюджету бюджетной системы Российской Федерации: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на безвозмездной и безвозвратной основе,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 субвенции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порядке,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 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бюджетам муниципальных образований в целях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превышение расходов бюджета над его доходами;</a:t>
            </a:r>
          </a:p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превышение доходов бюджета над его расходами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9001156" y="785813"/>
            <a:ext cx="142844" cy="142857"/>
          </a:xfrm>
        </p:spPr>
        <p:txBody>
          <a:bodyPr anchor="ctr">
            <a:normAutofit fontScale="25000" lnSpcReduction="20000"/>
          </a:bodyPr>
          <a:lstStyle/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2882008"/>
              </p:ext>
            </p:extLst>
          </p:nvPr>
        </p:nvGraphicFramePr>
        <p:xfrm>
          <a:off x="214282" y="851664"/>
          <a:ext cx="8715437" cy="545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65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61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2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45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обеспеченности помещениями для работы участковых уполномоченных полиции в муниципальных образованиях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 метр на человека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Данный показатель предусматривает уровень обеспеченности помещениями 15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1-го участкового, выделенного органом местного самоуправления, по факту – 9,8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5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Увеличение количества мероприятий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антиэкстремистской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направленности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62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доли несовершеннолетних в общем числе лиц, совершивших преступления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1094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числа лиц (школьников и студентов), охваченных профилактическими медицинскими осмотрами с целью раннего выявления незаконного потребления наркотических средств и психотропных веществ (не менее 7% ежегодно).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 числа лиц, состоящих на диспансерном наблюдении с диагнозом «Употребление наркотиков с вредными последствиями»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объектов социальной сферы мест с массовым пребыванием людей, коммерческих объектов оборудованных системами видеонаблюдения и подключенных к системе "Безопасный регион"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Достижение показателя будет после реконструкции объекта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6164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2.  Снижение рисков и смягчение последствий чрезвычайных ситуаций природного и техногенного характера в Лотошинском муниципальном районе Московской области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66,77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 органом местного самоуправления муниципального образования полномочия по обеспечению безопасности людей на воде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6012032"/>
              </p:ext>
            </p:extLst>
          </p:nvPr>
        </p:nvGraphicFramePr>
        <p:xfrm>
          <a:off x="71406" y="791483"/>
          <a:ext cx="8929750" cy="5733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8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8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5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83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7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готовности муниципального образования Московской области к действиям по предназначению при возникновении чрезвычайных ситуаций (происшествий) природного и техногенного характера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Недостаточное финансирование для увеличения резервного фонда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44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построения и развития систем аппаратно-программного комплекса «Безопасный город» на территории муниципального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8053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3. Развитие и совершенствование систем оповещения и информирования населения Лотошинского муниципального района Московской области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6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муниципального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7652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4. Обеспечение пожарной безопасности на территории Лотошинского муниципального района Московской области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28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степени пожарной защищенности муниципального образования, по отношению к базовому периоду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Достижение показателя невозможно в связи с изменением учета пожаров в 2018 и 2019 годах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5252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5. Обеспечение мероприятий гражданской обороны на территории Лотошинского  муниципального района Московской области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47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степени готовности муниципального образования в области гражданской обороны по отношению к базовому показателю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Недостаточное финансирование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7160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"Жилище" Лотошинского муниципального района на 2018-2022 годы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9135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1. Обеспечение жильём молодых семей Лотошинского муниципального района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289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молодых семей, улучшивших жилищные условия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913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Семья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9135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2. Обеспечение жильём детей-сирот и детей, оставшихся без попечения родителей, а также лиц из их числа Лотошинского муниципального района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913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Доля детей-сирот и детей, оставшихся без попечения родителей, лиц </a:t>
                      </a:r>
                    </a:p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числа детей-сирот и детей, оставшихся без попечения родителей, состоящих </a:t>
                      </a:r>
                    </a:p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учете на получение жилого помещения, включая лиц в возрасте от 23 лет </a:t>
                      </a:r>
                    </a:p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старше, обеспеченных жилыми помещениями за отчетный год, в общей численности детей-сирот и детей, оставшихся без попечения родителей, лиц </a:t>
                      </a:r>
                    </a:p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числа детей-сирот и детей, оставшихся без попечения родителей, включенных </a:t>
                      </a:r>
                    </a:p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список детей-сирот и детей, оставшихся без попечения родителей, лиц из их числа, которые подлежат обеспечению жилыми помещениями, в отчетном году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1801291"/>
              </p:ext>
            </p:extLst>
          </p:nvPr>
        </p:nvGraphicFramePr>
        <p:xfrm>
          <a:off x="71406" y="836713"/>
          <a:ext cx="8929750" cy="5912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8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8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5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83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18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076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3. Обеспечение жильем отдельных категорий граждан, установленных федеральным законодательством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12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ветеранов и инвалидов Великой Отечественной войны, членов семей погибших (умерших) инвалидов и участников Великой Отечественной войны,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909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4. Развитие жилищного строительства.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1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Поиск и реализация решений по обеспечению прав пострадавших граждан - участников долевого строительства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введенной общей площади жилых домов по отношению к общей площади жилищного фонда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0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количество семей, состоящих на учете в качестве нуждающихся в жилых помещениях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Семья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стоимость одного квадратного метра общей площади жилья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Запрет на долгострой. Улучшение архитектурного облика (ликвидация долгостроев, самовольного строительства)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3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кв-ле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2019г. ввели в эксплуатацию  производственное здание по адресу: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п.Лотошино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Туровский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проезд, д.5.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земельных участков, вовлеченных в индивидуальное жилищное строительство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Гектар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у населения финансовых средств на строительство ИЖС.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9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Годовой объем ввода жилья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кв. метров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29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ввода в эксплуатацию жилья по стандартам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эконом-класса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общем объеме вводимого жилья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Проблемные стройки (Подмосковья) - количество проблемных объектов, по которым нарушены права участников долевого строительства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1801291"/>
              </p:ext>
            </p:extLst>
          </p:nvPr>
        </p:nvGraphicFramePr>
        <p:xfrm>
          <a:off x="71406" y="836713"/>
          <a:ext cx="8929750" cy="5455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8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8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5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83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5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ввода жилья по стандартам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эконом-класса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кв. метров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у населения финансовых средств на строительство ИЖС.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Проблемные стройки (Подмосковья) - количество проблемных объектов, по которым нарушены права участников долевого строительства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обеспеченности населения жильем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 метр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Встречи с гражданами - участниками долевого строительства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семей, получивших жилые помещения и улучшивших свои жилищные условия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Семья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кв. метров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ввода в эксплуатацию индивидуального жилищного строительства в общем объеме вводимого жилья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лет, необходимых семье, состоящей из трех человек, для приобретения стандартной квартиры общей площадью 54 кв.м. с учетом среднего годового совокупного дохода семьи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земельных участков,  вовлеченных в индивидуальное жилищное строительство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у населения финансовых средств на строительство ИЖС.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числа семей, получивших жилые помещения и улучшивших жилищные условия, в числе семей, состоящих на учете в качестве нуждающихся в жилых помещениях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Средняя стоимость одного квадратного метра общей площади жилья, относительно уровня 2012 года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ликвидации долгостроев, самовольного строительства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Штука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Идет судебное разбирательство по 2-му объекту.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43691783"/>
              </p:ext>
            </p:extLst>
          </p:nvPr>
        </p:nvGraphicFramePr>
        <p:xfrm>
          <a:off x="142844" y="857232"/>
          <a:ext cx="8858312" cy="586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9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3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86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6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921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Газификация населенных пунктов Лотошинского муниципального района Московской области  на 2018-2022 годы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природным газом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д.Калицино</a:t>
                      </a:r>
                      <a:endParaRPr kumimoji="0" lang="ru-RU" sz="9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0028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природным газом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д.Мамоново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д.Астренево</a:t>
                      </a:r>
                      <a:endParaRPr kumimoji="0" lang="ru-RU" sz="9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природным газом 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д.Коноплево</a:t>
                      </a:r>
                      <a:endParaRPr kumimoji="0" lang="ru-RU" sz="9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природным газом 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д.Хранево</a:t>
                      </a:r>
                      <a:endParaRPr kumimoji="0" lang="ru-RU" sz="9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9814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Газопровод высокого давления с.Микулино –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д.Хранево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д.Коноплево</a:t>
                      </a:r>
                      <a:endParaRPr kumimoji="0" lang="ru-RU" sz="9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природным газом д.Введенское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природным газом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д.Канищево</a:t>
                      </a:r>
                      <a:endParaRPr kumimoji="0" lang="ru-RU" sz="9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природным газом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д.Вяхирево</a:t>
                      </a:r>
                      <a:endParaRPr kumimoji="0" lang="ru-RU" sz="9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природным газом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негазифицированной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части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д.Доры</a:t>
                      </a:r>
                      <a:endParaRPr kumimoji="0" lang="ru-RU" sz="9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природным газом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негазифицированной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части д.Ушаково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защита населения Лотошинского муниципального района на 2018-2022 годы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1. «Доступная среда»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Доступная среда - Доступность для инвалидов и других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маломобильных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групп населения муниципальных приоритетных объектов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Составлена ДК. Недостаточно средств местного бюджета на обеспечение доступности учреждений муниципальной собственности. Финансирование мероприятий отчетного периода в недостаточной мере влияют на значение целевого показателя. </a:t>
                      </a:r>
                      <a:endParaRPr kumimoji="0" lang="ru-RU" sz="9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2838179"/>
              </p:ext>
            </p:extLst>
          </p:nvPr>
        </p:nvGraphicFramePr>
        <p:xfrm>
          <a:off x="142844" y="857232"/>
          <a:ext cx="8858312" cy="572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9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3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86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6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75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515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2. «Организация предоставления гражданам, имеющим место жительства в Лотошинском муниципальном районе,  субсидий на оплату жилого помещения и коммунальных услуг»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6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семей/человек, получающих субсидии (семей/человек)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Семья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1134/ 2183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1046/1597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Превышение дохода семей обращающихся за субсидией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граждан, получивших субсидию, к численности населения Лотошинского муниципального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Превышение дохода семей обращающихся за субсидией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2807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3. «Создание условий для оказания медицинской помощи  и формирования здорового образа жизни населения Лотошинского муниципального района»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лиц (беременных женщин, кормящих матерей и детей в возрасте до 3-х лет), получающих социальную поддержку (питание), от общего количества обратившихся лиц данной категории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Привлечение участковых врачей: 1 врач-1 участок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Диспансеризация (доля населения, прошедшего диспансеризацию)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Неудовлетворительная работа ГБУЗ ЦРБ по информированию и привлечению населения прохождения диспансеризации. </a:t>
                      </a:r>
                    </a:p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достижению данного показателя ГБУЗ МО «ЛЦРБ» рекомендуется проводить более активную работу по информированию населения о проведении диспансеризации.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2838179"/>
              </p:ext>
            </p:extLst>
          </p:nvPr>
        </p:nvGraphicFramePr>
        <p:xfrm>
          <a:off x="142844" y="857232"/>
          <a:ext cx="8858312" cy="5829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9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3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86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6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75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928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4. «Развитие и поддержка социально ориентированным некоммерческим организациям в Лотошинском муниципальном районе»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717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 НКО, которым оказана поддержка ОМСУ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социально ориентированных некоммерческих организаций в сфере социальной защиты населения,  которым оказана  поддержка органами местного самоуправления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социально ориентированных некоммерческих организаций в сфере физической культуры и спорта,  которым оказана  поддержка органами местного самоуправления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социально ориентированных некоммерческих организаций,  которым оказана имущественная  поддержка органами местного самоуправления в том числе по сферам деятельности: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социально ориентированных некоммерческих организаций в сфере социальной защиты населения,  которым оказана  имущественная поддержка органами местного самоуправления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социально  ориентированным некоммерческим организациям в том числе по сферам деятельности: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Квадратный метр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38,6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38,6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социально ориентированным некоммерческим организациям  в сфере социальной защиты населения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Квадратный метр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38,6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38,6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социально ориентированных некоммерческих организаций,  которым оказана  консультационная поддержка органами местного самоуправления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9159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Градостроительная деятельность на территории Лотошинского муниципального района на 2018-2022 г.г.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Коэффициент </a:t>
                      </a:r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благоустроенных пешеходных улиц и общественных пространств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Контракт с подрядчиком расторгнут по причине нарушения сроков выполнения им работ.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Коэффициент </a:t>
                      </a:r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приведённых в порядок городских территорий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утвержденной схемы территориального планирования Лотошинского муниципального района Московской области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Поддержание доли подготавливаемых документов в сфере градостроительной деятельности Лотошинского муниципального, разработанных без нарушений сроков реализации, установленных  законодательством Российской Федерации, постановлениями и распоряжениями Главы Лотошинского муниципального района Московской области и  распоряжениями губернатора Московской области. от общего  количества  разработанной  градостроительной документации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4653764"/>
              </p:ext>
            </p:extLst>
          </p:nvPr>
        </p:nvGraphicFramePr>
        <p:xfrm>
          <a:off x="250919" y="692695"/>
          <a:ext cx="8713569" cy="595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2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8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8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52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81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9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882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и развитие инженерной инфраструктуры и </a:t>
                      </a:r>
                      <a:r>
                        <a:rPr lang="ru-RU" sz="1200" b="1" i="0" u="none" strike="noStrike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энергоэффективности</a:t>
                      </a:r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Лотошинского муниципального района  на 2018-2022 годы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3036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1. «Чистая вода»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686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созданных и восстановленных ВЗУ, ВНС и станций водоподготовки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Отсутствуют финансовые средства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8560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2. «Очистка сточных вод»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доли сточных вод, очищенных до нормативных значений, в общем объеме сточных вод, пропущенных через очистные сооружения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Количество построенных, реконструированных, отремонтированных коллекторов (участков), канализационных  насосных станций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0810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3. «Создание условий  для обеспечения качественными жилищно-коммунальными услугами»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4955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ЖКХ без долгов - Задолженность за потребленные топливно-энергетические ресурсы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Тысяча рублей на тысячу 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Плохая платежеспособность населения 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готовности объектов жилищно-коммунального хозяйства муниципальных образований Московской области к осенне-зимнему периоду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0559">
                <a:tc gridSpan="5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4. «Энергосбережение и повышение энергетической эффективности</a:t>
                      </a: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ведется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Бережливый учет - доля многоквартирных домов, оснащенных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общедомовыми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приборами учета энергетических ресурсов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средств у управляющей компании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38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25,93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8183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среды» Лотошинского муниципального района  на 2018-2022 годы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6946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1. «Комфортная городская среда 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разработанных проектов благоустройства общественных территорий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0425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установленных детских игровых площадок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Реализация муниципальных программ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2019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47229033"/>
              </p:ext>
            </p:extLst>
          </p:nvPr>
        </p:nvGraphicFramePr>
        <p:xfrm>
          <a:off x="142844" y="857232"/>
          <a:ext cx="8715435" cy="5814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8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5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83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7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 на </a:t>
                      </a:r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Достигнутое значение показателя за 2019 год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 невыполнения</a:t>
                      </a:r>
                      <a:endParaRPr kumimoji="0" lang="ru-RU" sz="900" b="0" i="0" u="none" strike="noStrike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обустроенными дворовыми территориями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Процент/ 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40/24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40/24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площади  дворовых территорий ,приведенных в нормативное состояние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метр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15 020,2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15 020,2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6694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2. «Благоустройство территорий  Лотошинского муниципального района Московской области»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955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уровня износа электросетевого хозяйства систем наружного освещения с применением СИП и высокоэффективных светильников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«Светлый город» – доля освещённых улиц, проездов, набережных в границах населенных пунктов городских округов и муниципальных районов (городских и сельских поселений) Московской области с уровнем освещённости, соответствующим нормативным значениям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достижение показателя направлены мероприятия программ городского и сельских поселений.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7166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3. «Создание условий  для обеспечения комфортного проживания жителей»</a:t>
                      </a:r>
                      <a:endParaRPr lang="ru-RU" sz="9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отремонтированных подъездов МКД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Лотошинское ЖКХ завершило работы по ремонту подъездов, план не выполнен ввиду отсутствия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фин.средств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установленных камер видеонаблюдения в подъездах МКД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Жители не готовы оплачивать установку видеокамер.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МКД, в которых проведен капитальный ремонт в рамках региональной программы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b="0" i="0" u="none" strike="noStrike" kern="120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будет завершен в 2020 году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многоквартирных домов, прошедших комплексный капитальный ремонт и соответствующих нормальному классу </a:t>
                      </a:r>
                      <a:r>
                        <a:rPr kumimoji="0" lang="ru-RU" sz="9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энергоэффективности</a:t>
                      </a: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выше (A, B, C, D)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rgbClr val="7FD13B">
                            <a:tint val="44500"/>
                            <a:satMod val="160000"/>
                          </a:srgbClr>
                        </a:gs>
                        <a:gs pos="100000">
                          <a:srgbClr val="7FD13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algn="ctr">
              <a:defRPr/>
            </a:pPr>
            <a:r>
              <a:rPr lang="ru-RU" sz="4800" b="1" i="1" spc="-150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Муниципальный</a:t>
            </a:r>
            <a:r>
              <a:rPr lang="ru-RU" sz="4800" b="1" spc="-150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 </a:t>
            </a:r>
            <a:r>
              <a:rPr lang="ru-RU" sz="4800" b="1" spc="-150" dirty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долг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7106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8434388" cy="47577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6929460" cy="357190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Нормативно-правовая база 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0" y="1142983"/>
            <a:ext cx="6215092" cy="5357829"/>
          </a:xfrm>
        </p:spPr>
        <p:txBody>
          <a:bodyPr>
            <a:normAutofit fontScale="92500" lnSpcReduction="20000"/>
          </a:bodyPr>
          <a:lstStyle/>
          <a:p>
            <a:pPr marL="182880" indent="-93600">
              <a:buNone/>
            </a:pPr>
            <a:r>
              <a:rPr lang="ru-RU" sz="25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Бюджетный кодекс Российской Федерации;</a:t>
            </a:r>
          </a:p>
          <a:p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 Федеральный закон от 06.10.2003 № 131-ФЗ ≪Об общих принципах организации местного самоуправления в Российской Федерации≫;</a:t>
            </a:r>
          </a:p>
          <a:p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 Федеральный закон от 12.01.1996 № 7-ФЗ ≪О некоммерческих организациях≫;</a:t>
            </a:r>
          </a:p>
          <a:p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 Федеральный закон от 03.11.2006 № 174-ФЗ ≪Об автономных учреждениях≫;</a:t>
            </a:r>
          </a:p>
          <a:p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 Закон Московской области от 19.09.2007 № 151/2007-ОЗ ≪О бюджетном процессе в Московской области≫;</a:t>
            </a:r>
          </a:p>
          <a:p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 Решение Совета депутатов Лотошинского муниципального района Московской области от 24.10.2014 № 9/2 ≪Об утверждении Положения о бюджетном процессе в Лотошинском муниципальном районе Московской области≫;</a:t>
            </a:r>
          </a:p>
          <a:p>
            <a:r>
              <a:rPr lang="ru-RU" sz="2100" dirty="0" smtClean="0">
                <a:solidFill>
                  <a:srgbClr val="002060"/>
                </a:solidFill>
                <a:cs typeface="Times New Roman" pitchFamily="18" charset="0"/>
              </a:rPr>
              <a:t>• Решение Совета депутатов городского округа Лотошино Московской области от 04.06.2020 № 114/11 ≪Об исполнении бюджета Лотошинского муниципального района за 2019 год≫</a:t>
            </a:r>
            <a:endParaRPr lang="ru-RU" sz="21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1507" name="Picture 7" descr="D:\БФТ\Презентация\Файлы для презентаций\иконки\иконки png\ацк-программный бюдж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2060575"/>
            <a:ext cx="1833562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D:\БФТ\Презентация\Файлы для презентаций\иконки\иконки png\ацк-мониторин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221163"/>
            <a:ext cx="181451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Структура муниципального долга Лотошинского муниципального района 2014-2019 годов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4889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6669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Расходы на обслуживание муниципального долга 2014-2019 года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503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Контактная информация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6203032" cy="1141704"/>
          </a:xfrm>
        </p:spPr>
        <p:txBody>
          <a:bodyPr/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Начальник Финансово-экономического управления администрации городского округа Лотошино Московской области</a:t>
            </a:r>
          </a:p>
          <a:p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Анисимова  Валентина  Владимировна</a:t>
            </a:r>
            <a:endParaRPr lang="ru-RU" sz="20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5536" y="3212976"/>
            <a:ext cx="8280920" cy="3096344"/>
          </a:xfr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sz="1800" dirty="0" smtClean="0"/>
          </a:p>
          <a:p>
            <a:r>
              <a:rPr lang="ru-RU" sz="1800" dirty="0" smtClean="0"/>
              <a:t>время работы управления: </a:t>
            </a:r>
            <a:r>
              <a:rPr lang="ru-RU" sz="1800" dirty="0" smtClean="0">
                <a:solidFill>
                  <a:schemeClr val="bg1"/>
                </a:solidFill>
              </a:rPr>
              <a:t>Понедельник</a:t>
            </a:r>
            <a:r>
              <a:rPr lang="ru-RU" sz="1800" dirty="0" smtClean="0"/>
              <a:t> – Пятница</a:t>
            </a:r>
          </a:p>
          <a:p>
            <a:r>
              <a:rPr lang="ru-RU" sz="1800" dirty="0" smtClean="0"/>
              <a:t>с 8.00 -17.30</a:t>
            </a:r>
          </a:p>
          <a:p>
            <a:r>
              <a:rPr lang="ru-RU" sz="1800" dirty="0" smtClean="0"/>
              <a:t>обед с 12.00 – 13.00</a:t>
            </a:r>
          </a:p>
          <a:p>
            <a:r>
              <a:rPr lang="ru-RU" sz="1800" dirty="0" smtClean="0"/>
              <a:t>кабинет 7</a:t>
            </a:r>
          </a:p>
          <a:p>
            <a:r>
              <a:rPr lang="ru-RU" sz="1800" dirty="0" smtClean="0"/>
              <a:t>телефон 8 (49628) 707-69</a:t>
            </a:r>
          </a:p>
          <a:p>
            <a:r>
              <a:rPr lang="ru-RU" sz="1800" dirty="0" smtClean="0"/>
              <a:t>вопросы, предложения и отзывы Вы можете отправить по электронной почте </a:t>
            </a:r>
            <a:r>
              <a:rPr lang="en-US" sz="1800" dirty="0" smtClean="0">
                <a:solidFill>
                  <a:srgbClr val="00B050"/>
                </a:solidFill>
                <a:hlinkClick r:id="rId2"/>
              </a:rPr>
              <a:t>lot-finupr@yandex.ru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/>
              <a:t>или по адресу: 143800, Московская обл.,          пос. Лотошино, ул. Центральная, д.18 </a:t>
            </a:r>
            <a:endParaRPr lang="ru-RU" sz="1800" dirty="0"/>
          </a:p>
        </p:txBody>
      </p:sp>
      <p:pic>
        <p:nvPicPr>
          <p:cNvPr id="72706" name="Picture 2" descr="http://psi-hromova.ru/wp-content/uploads/2015/11/%D1%82%D0%B5%D0%BB%D0%B5%D1%84%D0%BE%D0%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980728"/>
            <a:ext cx="2016223" cy="20226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15312" cy="714375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Законодательная база при составлении бюджета Лотошинского муниципального района: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57158" y="928669"/>
          <a:ext cx="8143932" cy="592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786813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Выполнение основных показателей прогноза социально-экономического развития Лотошинского муниципального района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6" y="1357297"/>
          <a:ext cx="8929719" cy="53258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7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7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3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1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77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7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77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77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44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Наименование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Единица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измерен.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План 2018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+mn-ea"/>
                          <a:cs typeface="+mn-cs"/>
                        </a:rPr>
                        <a:t>Фактическое</a:t>
                      </a:r>
                      <a:r>
                        <a:rPr lang="ru-RU" sz="1000" baseline="0" dirty="0" smtClean="0">
                          <a:latin typeface="+mn-lt"/>
                          <a:ea typeface="+mn-ea"/>
                          <a:cs typeface="+mn-cs"/>
                        </a:rPr>
                        <a:t> значение 2018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Процент выполнения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План 2019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+mn-ea"/>
                          <a:cs typeface="+mn-cs"/>
                        </a:rPr>
                        <a:t>Фактическое</a:t>
                      </a:r>
                      <a:r>
                        <a:rPr lang="ru-RU" sz="1000" baseline="0" dirty="0" smtClean="0">
                          <a:latin typeface="+mn-lt"/>
                          <a:ea typeface="+mn-ea"/>
                          <a:cs typeface="+mn-cs"/>
                        </a:rPr>
                        <a:t> значение 2019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Процент выполнения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1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отгруженных </a:t>
                      </a:r>
                      <a:r>
                        <a:rPr lang="ru-RU" sz="1000" dirty="0" smtClean="0"/>
                        <a:t>товаров, </a:t>
                      </a:r>
                      <a:r>
                        <a:rPr lang="ru-RU" sz="1000" dirty="0"/>
                        <a:t>выполненных работ и услуг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600,6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617,2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102,7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648,8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658,0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инвестиций в основной капитал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1 120,0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1 336,0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119,3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1 142,3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1 291,4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4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Среднемесячная заработная </a:t>
                      </a:r>
                      <a:r>
                        <a:rPr lang="ru-RU" sz="1000" dirty="0"/>
                        <a:t>плата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рублей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36 340,2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35 661,6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98,1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38 531,9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38 103,5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98,8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Фонд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1 367,0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1 320,0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96,6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1 428,8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1 250,1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6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Темп роста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104,6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111,4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+6,8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108,2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115,9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+7,7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Оборот розничной торговли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2 368,2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2 388,1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2 647,6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2 652,0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 в эксплуатацию жилых домов, построенных за счет всех источников финансирования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тыс.кв. м общей площади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18,5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16,82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90,9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14,86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87,4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33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Численность</a:t>
                      </a:r>
                      <a:endParaRPr lang="ru-RU" sz="12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населения  </a:t>
                      </a:r>
                      <a:r>
                        <a:rPr lang="ru-RU" sz="1000" dirty="0" smtClean="0"/>
                        <a:t>на </a:t>
                      </a:r>
                      <a:r>
                        <a:rPr lang="ru-RU" sz="1000" dirty="0"/>
                        <a:t>конец  </a:t>
                      </a:r>
                      <a:r>
                        <a:rPr lang="ru-RU" sz="1000" dirty="0" smtClean="0"/>
                        <a:t>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16 169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16 126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99,7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15 953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16 084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Основные задачи и приоритеты бюджетной политики Лотошинского муниципального района в 2019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824426"/>
          </a:xfrm>
        </p:spPr>
        <p:txBody>
          <a:bodyPr/>
          <a:lstStyle/>
          <a:p>
            <a:pPr indent="450000"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В 2019 году в Лотошинском муниципальном районе была продолжена работа по повышению эффективности бюджетных расходов и достижению целевых показателей муниципальных программ Лотошинского муниципального района, обеспечению сбалансированности и устойчивости бюджетной системы Лотошинского муниципального района, повышению качества бюджетного планирования, развитию доходного потенциала округа, мобилизации дополнительных доходов в бюджет района.</a:t>
            </a:r>
          </a:p>
          <a:p>
            <a:pPr indent="450000"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Расходы бюджета Лотошинского муниципального района на трехлетний период 2019 – 2021 годов были сформированы в рамках 17-ти муниципальных программ, а также по </a:t>
            </a:r>
            <a:r>
              <a:rPr lang="ru-RU" sz="1600" dirty="0" err="1" smtClean="0">
                <a:solidFill>
                  <a:srgbClr val="7030A0"/>
                </a:solidFill>
              </a:rPr>
              <a:t>непрограммным</a:t>
            </a:r>
            <a:r>
              <a:rPr lang="ru-RU" sz="1600" dirty="0" smtClean="0">
                <a:solidFill>
                  <a:srgbClr val="7030A0"/>
                </a:solidFill>
              </a:rPr>
              <a:t> расходам бюджета.</a:t>
            </a:r>
          </a:p>
          <a:p>
            <a:pPr indent="450000"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В течение 2019 года в решение Совета депутатов Лотошинского муниципального района от 20.12.2018 №506/50 «О бюджете Лотошинского муниципального района Московской области на 2019 год и на плановый период 2020 и 2021 годов» вносились изменения по уточнению:</a:t>
            </a:r>
          </a:p>
          <a:p>
            <a:pPr indent="-450000" algn="just"/>
            <a:r>
              <a:rPr lang="ru-RU" sz="1600" dirty="0" smtClean="0">
                <a:solidFill>
                  <a:srgbClr val="7030A0"/>
                </a:solidFill>
              </a:rPr>
              <a:t>основных параметров бюджета в части уточнения плановых назначений по налоговым и неналоговым доходам, которое обусловлено уточнением прогноза поступлений налоговых и неналоговых доходов главными администраторами доходов бюджета Лотошинского муниципального района с учетом текущей динамики поступлений;</a:t>
            </a:r>
          </a:p>
          <a:p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7268</TotalTime>
  <Words>10644</Words>
  <Application>Microsoft Office PowerPoint</Application>
  <PresentationFormat>Экран (4:3)</PresentationFormat>
  <Paragraphs>1869</Paragraphs>
  <Slides>62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Поток</vt:lpstr>
      <vt:lpstr>Worksheet</vt:lpstr>
      <vt:lpstr>БЮДЖЕТ ДЛЯ ГРАЖДАН</vt:lpstr>
      <vt:lpstr>Слайд 2</vt:lpstr>
      <vt:lpstr>Слайд 3</vt:lpstr>
      <vt:lpstr>Основные понятия и определения</vt:lpstr>
      <vt:lpstr> Основные понятия и определения</vt:lpstr>
      <vt:lpstr>Нормативно-правовая база </vt:lpstr>
      <vt:lpstr>Законодательная база при составлении бюджета Лотошинского муниципального района:</vt:lpstr>
      <vt:lpstr>Выполнение основных показателей прогноза социально-экономического развития Лотошинского муниципального района</vt:lpstr>
      <vt:lpstr>Основные задачи и приоритеты бюджетной политики Лотошинского муниципального района в 2019 году</vt:lpstr>
      <vt:lpstr>Слайд 10</vt:lpstr>
      <vt:lpstr>Изменения в решение Совета депутатов Лотошинского муниципального района от 20.12.2018 №506/50 «О бюджете Лотошинского муниципального района Московской области на 2019 год и на плановый период 2020 и 2021 годов»</vt:lpstr>
      <vt:lpstr>Основные характеристики  исполнения бюджета Лотошинского муниципального района за 2019 год</vt:lpstr>
      <vt:lpstr>Доходная часть бюджета  Лотошинского муниципального района</vt:lpstr>
      <vt:lpstr>Структура доходов бюджета Лотошинского муниципального района 2019 года</vt:lpstr>
      <vt:lpstr>Структура налоговых доходов бюджета Лотошинского муниципального района 2019 года</vt:lpstr>
      <vt:lpstr>Структура неналоговых доходов бюджета Лотошинского муниципального района 2019 года</vt:lpstr>
      <vt:lpstr>Структура безвозмездных поступлений от других бюджетов бюджетной системы</vt:lpstr>
      <vt:lpstr>Информация об объеме налоговых и неналоговых доходов на душу населения Лотошинского муниципального района Московской области </vt:lpstr>
      <vt:lpstr>Слайд 19</vt:lpstr>
      <vt:lpstr>Динамика расходов бюджета  Лотошинского муниципального района</vt:lpstr>
      <vt:lpstr>Распределение ассигнований по разделам и подразделам классификации расходов бюджета Лотошинского муниципального района за 2019 год</vt:lpstr>
      <vt:lpstr>Информация о расходах с учётом интересов целевых групп пользователей за 2019 год</vt:lpstr>
      <vt:lpstr>Информация об общественно значимых проектах, реализуемых на территории Лотошинского муниципального района в 2019 году</vt:lpstr>
      <vt:lpstr>Информация об общественно значимых проектах, реализуемых на территории Лотошинского муниципального района в 2019 году</vt:lpstr>
      <vt:lpstr>Наименование муниципальной программы</vt:lpstr>
      <vt:lpstr>Наименование муниципальной программы</vt:lpstr>
      <vt:lpstr>Наименование муниципальной программы</vt:lpstr>
      <vt:lpstr>Непрограммные расходы бюджета Лотошинского муниципального района 2019 года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  Реализация муниципальных программ в 2019 году</vt:lpstr>
      <vt:lpstr>Муниципальный долг </vt:lpstr>
      <vt:lpstr>Структура муниципального долга Лотошинского муниципального района 2014-2019 годов</vt:lpstr>
      <vt:lpstr>Расходы на обслуживание муниципального долга 2014-2019 года</vt:lpstr>
      <vt:lpstr>Контактная информация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Анисимова В.В.</cp:lastModifiedBy>
  <cp:revision>801</cp:revision>
  <dcterms:created xsi:type="dcterms:W3CDTF">2013-12-02T11:14:33Z</dcterms:created>
  <dcterms:modified xsi:type="dcterms:W3CDTF">2020-07-24T06:13:26Z</dcterms:modified>
</cp:coreProperties>
</file>